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Lst>
  <p:sldSz cy="32918400" cx="438912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9551">
          <p15:clr>
            <a:srgbClr val="A4A3A4"/>
          </p15:clr>
        </p15:guide>
        <p15:guide id="2" orient="horz" pos="10368">
          <p15:clr>
            <a:srgbClr val="A4A3A4"/>
          </p15:clr>
        </p15:guide>
        <p15:guide id="3" pos="21376">
          <p15:clr>
            <a:srgbClr val="A4A3A4"/>
          </p15:clr>
        </p15:guide>
        <p15:guide id="4" pos="6187">
          <p15:clr>
            <a:srgbClr val="A4A3A4"/>
          </p15:clr>
        </p15:guide>
        <p15:guide id="5" pos="26410">
          <p15:clr>
            <a:srgbClr val="A4A3A4"/>
          </p15:clr>
        </p15:guide>
        <p15:guide id="6" pos="1217">
          <p15:clr>
            <a:srgbClr val="A4A3A4"/>
          </p15:clr>
        </p15:guide>
        <p15:guide id="7" pos="19873">
          <p15:clr>
            <a:srgbClr val="A4A3A4"/>
          </p15:clr>
        </p15:guide>
        <p15:guide id="8" pos="7751">
          <p15:clr>
            <a:srgbClr val="A4A3A4"/>
          </p15:clr>
        </p15:guide>
      </p15:sldGuideLst>
    </p:ext>
    <p:ext uri="http://customooxmlschemas.google.com/">
      <go:slidesCustomData xmlns:go="http://customooxmlschemas.google.com/" r:id="rId7" roundtripDataSignature="AMtx7mitn19cjKWnhAeeCgOpHwl22ZwFN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9551" orient="horz"/>
        <p:guide pos="10368" orient="horz"/>
        <p:guide pos="21376"/>
        <p:guide pos="6187"/>
        <p:guide pos="26410"/>
        <p:guide pos="1217"/>
        <p:guide pos="19873"/>
        <p:guide pos="7751"/>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48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48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48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48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48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48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48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48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48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70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 name="Shape 31"/>
        <p:cNvGrpSpPr/>
        <p:nvPr/>
      </p:nvGrpSpPr>
      <p:grpSpPr>
        <a:xfrm>
          <a:off x="0" y="0"/>
          <a:ext cx="0" cy="0"/>
          <a:chOff x="0" y="0"/>
          <a:chExt cx="0" cy="0"/>
        </a:xfrm>
      </p:grpSpPr>
      <p:sp>
        <p:nvSpPr>
          <p:cNvPr id="32" name="Google Shape;32;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 name="Google Shape;33;p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28" name="Shape 28"/>
        <p:cNvGrpSpPr/>
        <p:nvPr/>
      </p:nvGrpSpPr>
      <p:grpSpPr>
        <a:xfrm>
          <a:off x="0" y="0"/>
          <a:ext cx="0" cy="0"/>
          <a:chOff x="0" y="0"/>
          <a:chExt cx="0" cy="0"/>
        </a:xfrm>
      </p:grpSpPr>
      <p:sp>
        <p:nvSpPr>
          <p:cNvPr id="29" name="Google Shape;29;p3"/>
          <p:cNvSpPr/>
          <p:nvPr>
            <p:ph idx="2" type="pic"/>
          </p:nvPr>
        </p:nvSpPr>
        <p:spPr>
          <a:xfrm>
            <a:off x="12304713" y="9976466"/>
            <a:ext cx="19243675" cy="12045642"/>
          </a:xfrm>
          <a:prstGeom prst="rect">
            <a:avLst/>
          </a:prstGeom>
          <a:noFill/>
          <a:ln>
            <a:noFill/>
          </a:ln>
        </p:spPr>
      </p:sp>
      <p:sp>
        <p:nvSpPr>
          <p:cNvPr id="30" name="Google Shape;30;p3"/>
          <p:cNvSpPr/>
          <p:nvPr>
            <p:ph idx="3" type="pic"/>
          </p:nvPr>
        </p:nvSpPr>
        <p:spPr>
          <a:xfrm>
            <a:off x="33934400" y="22022108"/>
            <a:ext cx="7994507" cy="9101138"/>
          </a:xfrm>
          <a:prstGeom prst="rect">
            <a:avLst/>
          </a:prstGeom>
          <a:noFill/>
          <a:ln>
            <a:noFill/>
          </a:ln>
        </p:spPr>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1.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
          <p:cNvSpPr/>
          <p:nvPr/>
        </p:nvSpPr>
        <p:spPr>
          <a:xfrm>
            <a:off x="732758" y="1731788"/>
            <a:ext cx="42425683" cy="30491668"/>
          </a:xfrm>
          <a:prstGeom prst="rect">
            <a:avLst/>
          </a:prstGeom>
          <a:solidFill>
            <a:srgbClr val="EBEBE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000" u="none" cap="none" strike="noStrike">
              <a:solidFill>
                <a:schemeClr val="lt1"/>
              </a:solidFill>
              <a:latin typeface="Arial"/>
              <a:ea typeface="Arial"/>
              <a:cs typeface="Arial"/>
              <a:sym typeface="Arial"/>
            </a:endParaRPr>
          </a:p>
        </p:txBody>
      </p:sp>
      <p:sp>
        <p:nvSpPr>
          <p:cNvPr id="11" name="Google Shape;11;p2"/>
          <p:cNvSpPr/>
          <p:nvPr/>
        </p:nvSpPr>
        <p:spPr>
          <a:xfrm>
            <a:off x="32804491" y="1731788"/>
            <a:ext cx="10353950" cy="30491668"/>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000" u="none" cap="none" strike="noStrike">
              <a:solidFill>
                <a:schemeClr val="lt1"/>
              </a:solidFill>
              <a:latin typeface="Arial"/>
              <a:ea typeface="Arial"/>
              <a:cs typeface="Arial"/>
              <a:sym typeface="Arial"/>
            </a:endParaRPr>
          </a:p>
        </p:txBody>
      </p:sp>
      <p:sp>
        <p:nvSpPr>
          <p:cNvPr id="12" name="Google Shape;12;p2"/>
          <p:cNvSpPr/>
          <p:nvPr/>
        </p:nvSpPr>
        <p:spPr>
          <a:xfrm>
            <a:off x="9988062" y="720448"/>
            <a:ext cx="33170379" cy="1828799"/>
          </a:xfrm>
          <a:prstGeom prst="rect">
            <a:avLst/>
          </a:prstGeom>
          <a:solidFill>
            <a:srgbClr val="F3BF2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000" u="none" cap="none" strike="noStrike">
              <a:solidFill>
                <a:schemeClr val="dk1"/>
              </a:solidFill>
              <a:latin typeface="Calibri"/>
              <a:ea typeface="Calibri"/>
              <a:cs typeface="Calibri"/>
              <a:sym typeface="Calibri"/>
            </a:endParaRPr>
          </a:p>
        </p:txBody>
      </p:sp>
      <p:sp>
        <p:nvSpPr>
          <p:cNvPr id="13" name="Google Shape;13;p2"/>
          <p:cNvSpPr txBox="1"/>
          <p:nvPr/>
        </p:nvSpPr>
        <p:spPr>
          <a:xfrm>
            <a:off x="12280010" y="758646"/>
            <a:ext cx="30878431" cy="17906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lt1"/>
              </a:buClr>
              <a:buSzPts val="5400"/>
              <a:buFont typeface="Impact"/>
              <a:buNone/>
            </a:pPr>
            <a:r>
              <a:rPr b="0" i="0" lang="en-US" sz="5400" u="none" cap="none" strike="noStrike">
                <a:solidFill>
                  <a:schemeClr val="lt1"/>
                </a:solidFill>
                <a:latin typeface="Impact"/>
                <a:ea typeface="Impact"/>
                <a:cs typeface="Impact"/>
                <a:sym typeface="Impact"/>
              </a:rPr>
              <a:t>Electrical Engineering and Computer Science</a:t>
            </a:r>
            <a:endParaRPr b="0" i="0" sz="5400" u="none" cap="none" strike="noStrike">
              <a:solidFill>
                <a:schemeClr val="lt1"/>
              </a:solidFill>
              <a:latin typeface="Impact"/>
              <a:ea typeface="Impact"/>
              <a:cs typeface="Impact"/>
              <a:sym typeface="Impact"/>
            </a:endParaRPr>
          </a:p>
        </p:txBody>
      </p:sp>
      <p:sp>
        <p:nvSpPr>
          <p:cNvPr id="14" name="Google Shape;14;p2"/>
          <p:cNvSpPr/>
          <p:nvPr/>
        </p:nvSpPr>
        <p:spPr>
          <a:xfrm>
            <a:off x="732758" y="1731788"/>
            <a:ext cx="10353950" cy="30491668"/>
          </a:xfrm>
          <a:prstGeom prst="rect">
            <a:avLst/>
          </a:prstGeom>
          <a:solidFill>
            <a:srgbClr val="E0552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000" u="none" cap="none" strike="noStrike">
              <a:solidFill>
                <a:schemeClr val="lt1"/>
              </a:solidFill>
              <a:latin typeface="Arial"/>
              <a:ea typeface="Arial"/>
              <a:cs typeface="Arial"/>
              <a:sym typeface="Arial"/>
            </a:endParaRPr>
          </a:p>
        </p:txBody>
      </p:sp>
      <p:pic>
        <p:nvPicPr>
          <p:cNvPr descr="OSU_horizontal_2C_W_over_B.eps" id="15" name="Google Shape;15;p2"/>
          <p:cNvPicPr preferRelativeResize="0"/>
          <p:nvPr/>
        </p:nvPicPr>
        <p:blipFill rotWithShape="1">
          <a:blip r:embed="rId1">
            <a:alphaModFix/>
          </a:blip>
          <a:srcRect b="0" l="0" r="0" t="0"/>
          <a:stretch/>
        </p:blipFill>
        <p:spPr>
          <a:xfrm>
            <a:off x="2400021" y="28559364"/>
            <a:ext cx="7046627" cy="2247216"/>
          </a:xfrm>
          <a:prstGeom prst="rect">
            <a:avLst/>
          </a:prstGeom>
          <a:noFill/>
          <a:ln>
            <a:noFill/>
          </a:ln>
        </p:spPr>
      </p:pic>
      <p:cxnSp>
        <p:nvCxnSpPr>
          <p:cNvPr id="16" name="Google Shape;16;p2"/>
          <p:cNvCxnSpPr/>
          <p:nvPr/>
        </p:nvCxnSpPr>
        <p:spPr>
          <a:xfrm rot="10800000">
            <a:off x="11086708" y="-1930400"/>
            <a:ext cx="0" cy="1676402"/>
          </a:xfrm>
          <a:prstGeom prst="straightConnector1">
            <a:avLst/>
          </a:prstGeom>
          <a:noFill/>
          <a:ln cap="flat" cmpd="sng" w="28575">
            <a:solidFill>
              <a:schemeClr val="dk1"/>
            </a:solidFill>
            <a:prstDash val="dash"/>
            <a:miter lim="800000"/>
            <a:headEnd len="sm" w="sm" type="none"/>
            <a:tailEnd len="sm" w="sm" type="none"/>
          </a:ln>
        </p:spPr>
      </p:cxnSp>
      <p:sp>
        <p:nvSpPr>
          <p:cNvPr id="17" name="Google Shape;17;p2"/>
          <p:cNvSpPr txBox="1"/>
          <p:nvPr/>
        </p:nvSpPr>
        <p:spPr>
          <a:xfrm>
            <a:off x="9486509" y="-3200400"/>
            <a:ext cx="3200400" cy="116839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5400"/>
              <a:buFont typeface="Arial"/>
              <a:buNone/>
            </a:pPr>
            <a:r>
              <a:rPr b="0" i="0" lang="en-US" sz="5400" u="none" cap="none" strike="noStrike">
                <a:solidFill>
                  <a:schemeClr val="dk1"/>
                </a:solidFill>
                <a:latin typeface="Arial"/>
                <a:ea typeface="Arial"/>
                <a:cs typeface="Arial"/>
                <a:sym typeface="Arial"/>
              </a:rPr>
              <a:t>FOLD</a:t>
            </a:r>
            <a:endParaRPr b="0" i="0" sz="5400" u="none" cap="none" strike="noStrike">
              <a:solidFill>
                <a:schemeClr val="dk1"/>
              </a:solidFill>
              <a:latin typeface="Arial"/>
              <a:ea typeface="Arial"/>
              <a:cs typeface="Arial"/>
              <a:sym typeface="Arial"/>
            </a:endParaRPr>
          </a:p>
        </p:txBody>
      </p:sp>
      <p:cxnSp>
        <p:nvCxnSpPr>
          <p:cNvPr id="18" name="Google Shape;18;p2"/>
          <p:cNvCxnSpPr/>
          <p:nvPr/>
        </p:nvCxnSpPr>
        <p:spPr>
          <a:xfrm rot="10800000">
            <a:off x="32804490" y="-1930400"/>
            <a:ext cx="0" cy="1676402"/>
          </a:xfrm>
          <a:prstGeom prst="straightConnector1">
            <a:avLst/>
          </a:prstGeom>
          <a:noFill/>
          <a:ln cap="flat" cmpd="sng" w="28575">
            <a:solidFill>
              <a:schemeClr val="dk1"/>
            </a:solidFill>
            <a:prstDash val="dash"/>
            <a:miter lim="800000"/>
            <a:headEnd len="sm" w="sm" type="none"/>
            <a:tailEnd len="sm" w="sm" type="none"/>
          </a:ln>
        </p:spPr>
      </p:cxnSp>
      <p:sp>
        <p:nvSpPr>
          <p:cNvPr id="19" name="Google Shape;19;p2"/>
          <p:cNvSpPr txBox="1"/>
          <p:nvPr/>
        </p:nvSpPr>
        <p:spPr>
          <a:xfrm>
            <a:off x="31204291" y="-3200400"/>
            <a:ext cx="3200400" cy="116839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5400"/>
              <a:buFont typeface="Arial"/>
              <a:buNone/>
            </a:pPr>
            <a:r>
              <a:rPr b="0" i="0" lang="en-US" sz="5400" u="none" cap="none" strike="noStrike">
                <a:solidFill>
                  <a:schemeClr val="dk1"/>
                </a:solidFill>
                <a:latin typeface="Arial"/>
                <a:ea typeface="Arial"/>
                <a:cs typeface="Arial"/>
                <a:sym typeface="Arial"/>
              </a:rPr>
              <a:t>FOLD</a:t>
            </a:r>
            <a:endParaRPr b="0" i="0" sz="5400" u="none" cap="none" strike="noStrike">
              <a:solidFill>
                <a:schemeClr val="dk1"/>
              </a:solidFill>
              <a:latin typeface="Arial"/>
              <a:ea typeface="Arial"/>
              <a:cs typeface="Arial"/>
              <a:sym typeface="Arial"/>
            </a:endParaRPr>
          </a:p>
        </p:txBody>
      </p:sp>
      <p:cxnSp>
        <p:nvCxnSpPr>
          <p:cNvPr id="20" name="Google Shape;20;p2"/>
          <p:cNvCxnSpPr/>
          <p:nvPr/>
        </p:nvCxnSpPr>
        <p:spPr>
          <a:xfrm rot="10800000">
            <a:off x="11048216" y="33172400"/>
            <a:ext cx="0" cy="1676402"/>
          </a:xfrm>
          <a:prstGeom prst="straightConnector1">
            <a:avLst/>
          </a:prstGeom>
          <a:noFill/>
          <a:ln cap="flat" cmpd="sng" w="28575">
            <a:solidFill>
              <a:schemeClr val="dk1"/>
            </a:solidFill>
            <a:prstDash val="dash"/>
            <a:miter lim="800000"/>
            <a:headEnd len="sm" w="sm" type="none"/>
            <a:tailEnd len="sm" w="sm" type="none"/>
          </a:ln>
        </p:spPr>
      </p:cxnSp>
      <p:sp>
        <p:nvSpPr>
          <p:cNvPr id="21" name="Google Shape;21;p2"/>
          <p:cNvSpPr txBox="1"/>
          <p:nvPr/>
        </p:nvSpPr>
        <p:spPr>
          <a:xfrm>
            <a:off x="9446648" y="34899602"/>
            <a:ext cx="3200400" cy="116839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5400"/>
              <a:buFont typeface="Arial"/>
              <a:buNone/>
            </a:pPr>
            <a:r>
              <a:rPr b="0" i="0" lang="en-US" sz="5400" u="none" cap="none" strike="noStrike">
                <a:solidFill>
                  <a:schemeClr val="dk1"/>
                </a:solidFill>
                <a:latin typeface="Arial"/>
                <a:ea typeface="Arial"/>
                <a:cs typeface="Arial"/>
                <a:sym typeface="Arial"/>
              </a:rPr>
              <a:t>FOLD</a:t>
            </a:r>
            <a:endParaRPr b="0" i="0" sz="5400" u="none" cap="none" strike="noStrike">
              <a:solidFill>
                <a:schemeClr val="dk1"/>
              </a:solidFill>
              <a:latin typeface="Arial"/>
              <a:ea typeface="Arial"/>
              <a:cs typeface="Arial"/>
              <a:sym typeface="Arial"/>
            </a:endParaRPr>
          </a:p>
        </p:txBody>
      </p:sp>
      <p:cxnSp>
        <p:nvCxnSpPr>
          <p:cNvPr id="22" name="Google Shape;22;p2"/>
          <p:cNvCxnSpPr/>
          <p:nvPr/>
        </p:nvCxnSpPr>
        <p:spPr>
          <a:xfrm rot="10800000">
            <a:off x="32805859" y="33172400"/>
            <a:ext cx="0" cy="1676402"/>
          </a:xfrm>
          <a:prstGeom prst="straightConnector1">
            <a:avLst/>
          </a:prstGeom>
          <a:noFill/>
          <a:ln cap="flat" cmpd="sng" w="28575">
            <a:solidFill>
              <a:schemeClr val="dk1"/>
            </a:solidFill>
            <a:prstDash val="dash"/>
            <a:miter lim="800000"/>
            <a:headEnd len="sm" w="sm" type="none"/>
            <a:tailEnd len="sm" w="sm" type="none"/>
          </a:ln>
        </p:spPr>
      </p:cxnSp>
      <p:sp>
        <p:nvSpPr>
          <p:cNvPr id="23" name="Google Shape;23;p2"/>
          <p:cNvSpPr txBox="1"/>
          <p:nvPr/>
        </p:nvSpPr>
        <p:spPr>
          <a:xfrm>
            <a:off x="31204291" y="34899602"/>
            <a:ext cx="3200400" cy="116839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5400"/>
              <a:buFont typeface="Arial"/>
              <a:buNone/>
            </a:pPr>
            <a:r>
              <a:rPr b="0" i="0" lang="en-US" sz="5400" u="none" cap="none" strike="noStrike">
                <a:solidFill>
                  <a:schemeClr val="dk1"/>
                </a:solidFill>
                <a:latin typeface="Arial"/>
                <a:ea typeface="Arial"/>
                <a:cs typeface="Arial"/>
                <a:sym typeface="Arial"/>
              </a:rPr>
              <a:t>FOLD</a:t>
            </a:r>
            <a:endParaRPr b="0" i="0" sz="5400" u="none" cap="none" strike="noStrike">
              <a:solidFill>
                <a:schemeClr val="dk1"/>
              </a:solidFill>
              <a:latin typeface="Arial"/>
              <a:ea typeface="Arial"/>
              <a:cs typeface="Arial"/>
              <a:sym typeface="Arial"/>
            </a:endParaRPr>
          </a:p>
        </p:txBody>
      </p:sp>
      <p:cxnSp>
        <p:nvCxnSpPr>
          <p:cNvPr id="24" name="Google Shape;24;p2"/>
          <p:cNvCxnSpPr/>
          <p:nvPr/>
        </p:nvCxnSpPr>
        <p:spPr>
          <a:xfrm>
            <a:off x="-1092201" y="25473947"/>
            <a:ext cx="0" cy="1676402"/>
          </a:xfrm>
          <a:prstGeom prst="straightConnector1">
            <a:avLst/>
          </a:prstGeom>
          <a:noFill/>
          <a:ln cap="flat" cmpd="sng" w="28575">
            <a:solidFill>
              <a:schemeClr val="dk1"/>
            </a:solidFill>
            <a:prstDash val="dash"/>
            <a:miter lim="800000"/>
            <a:headEnd len="sm" w="sm" type="none"/>
            <a:tailEnd len="sm" w="sm" type="none"/>
          </a:ln>
        </p:spPr>
      </p:cxnSp>
      <p:sp>
        <p:nvSpPr>
          <p:cNvPr id="25" name="Google Shape;25;p2"/>
          <p:cNvSpPr txBox="1"/>
          <p:nvPr/>
        </p:nvSpPr>
        <p:spPr>
          <a:xfrm>
            <a:off x="-6807200" y="25041022"/>
            <a:ext cx="4876798" cy="2542251"/>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Clr>
                <a:schemeClr val="dk1"/>
              </a:buClr>
              <a:buSzPts val="5400"/>
              <a:buFont typeface="Arial"/>
              <a:buNone/>
            </a:pPr>
            <a:r>
              <a:rPr b="0" i="0" lang="en-US" sz="5400" u="none" cap="none" strike="noStrike">
                <a:solidFill>
                  <a:schemeClr val="dk1"/>
                </a:solidFill>
                <a:latin typeface="Arial"/>
                <a:ea typeface="Arial"/>
                <a:cs typeface="Arial"/>
                <a:sym typeface="Arial"/>
              </a:rPr>
              <a:t>NO TEXT </a:t>
            </a:r>
            <a:endParaRPr/>
          </a:p>
          <a:p>
            <a:pPr indent="0" lvl="0" marL="0" marR="0" rtl="0" algn="ctr">
              <a:lnSpc>
                <a:spcPct val="120000"/>
              </a:lnSpc>
              <a:spcBef>
                <a:spcPts val="0"/>
              </a:spcBef>
              <a:spcAft>
                <a:spcPts val="0"/>
              </a:spcAft>
              <a:buClr>
                <a:schemeClr val="dk1"/>
              </a:buClr>
              <a:buSzPts val="5400"/>
              <a:buFont typeface="Arial"/>
              <a:buNone/>
            </a:pPr>
            <a:r>
              <a:rPr b="0" i="0" lang="en-US" sz="5400" u="none" cap="none" strike="noStrike">
                <a:solidFill>
                  <a:schemeClr val="dk1"/>
                </a:solidFill>
                <a:latin typeface="Arial"/>
                <a:ea typeface="Arial"/>
                <a:cs typeface="Arial"/>
                <a:sym typeface="Arial"/>
              </a:rPr>
              <a:t>IN ORANGE BOX BELOW THIS LINE</a:t>
            </a:r>
            <a:endParaRPr b="0" i="0" sz="5400" u="none" cap="none" strike="noStrike">
              <a:solidFill>
                <a:schemeClr val="dk1"/>
              </a:solidFill>
              <a:latin typeface="Arial"/>
              <a:ea typeface="Arial"/>
              <a:cs typeface="Arial"/>
              <a:sym typeface="Arial"/>
            </a:endParaRPr>
          </a:p>
        </p:txBody>
      </p:sp>
      <p:sp>
        <p:nvSpPr>
          <p:cNvPr id="26" name="Google Shape;26;p2"/>
          <p:cNvSpPr/>
          <p:nvPr/>
        </p:nvSpPr>
        <p:spPr>
          <a:xfrm>
            <a:off x="732759" y="720448"/>
            <a:ext cx="10353950" cy="1828799"/>
          </a:xfrm>
          <a:prstGeom prst="rect">
            <a:avLst/>
          </a:prstGeom>
          <a:solidFill>
            <a:srgbClr val="2121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000" u="none" cap="none" strike="noStrike">
              <a:solidFill>
                <a:schemeClr val="dk1"/>
              </a:solidFill>
              <a:latin typeface="Arial"/>
              <a:ea typeface="Arial"/>
              <a:cs typeface="Arial"/>
              <a:sym typeface="Arial"/>
            </a:endParaRPr>
          </a:p>
        </p:txBody>
      </p:sp>
      <p:sp>
        <p:nvSpPr>
          <p:cNvPr id="27" name="Google Shape;27;p2"/>
          <p:cNvSpPr txBox="1"/>
          <p:nvPr/>
        </p:nvSpPr>
        <p:spPr>
          <a:xfrm>
            <a:off x="1920240" y="758646"/>
            <a:ext cx="11897360" cy="1790601"/>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lt1"/>
              </a:buClr>
              <a:buSzPts val="5400"/>
              <a:buFont typeface="Impact"/>
              <a:buNone/>
            </a:pPr>
            <a:r>
              <a:rPr b="0" i="0" lang="en-US" sz="5400" u="none" cap="none" strike="noStrike">
                <a:solidFill>
                  <a:schemeClr val="lt1"/>
                </a:solidFill>
                <a:latin typeface="Impact"/>
                <a:ea typeface="Impact"/>
                <a:cs typeface="Impact"/>
                <a:sym typeface="Impact"/>
              </a:rPr>
              <a:t>COLLEGE OF ENGINEERING</a:t>
            </a:r>
            <a:endParaRPr b="0" i="0" sz="5400" u="none" cap="none" strike="noStrike">
              <a:solidFill>
                <a:schemeClr val="lt1"/>
              </a:solidFill>
              <a:latin typeface="Impact"/>
              <a:ea typeface="Impact"/>
              <a:cs typeface="Impact"/>
              <a:sym typeface="Impact"/>
            </a:endParaRPr>
          </a:p>
        </p:txBody>
      </p:sp>
    </p:spTree>
  </p:cSld>
  <p:clrMap accent1="accent1" accent2="accent2" accent3="accent3" accent4="accent4" accent5="accent5" accent6="accent6" bg1="lt1" bg2="dk2" tx1="dk1" tx2="lt2" folHlink="folHlink" hlink="hlink"/>
  <p:sldLayoutIdLst>
    <p:sldLayoutId id="214748364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g"/><Relationship Id="rId4" Type="http://schemas.openxmlformats.org/officeDocument/2006/relationships/image" Target="../media/image9.png"/><Relationship Id="rId11" Type="http://schemas.openxmlformats.org/officeDocument/2006/relationships/image" Target="../media/image10.png"/><Relationship Id="rId10" Type="http://schemas.openxmlformats.org/officeDocument/2006/relationships/image" Target="../media/image7.png"/><Relationship Id="rId9" Type="http://schemas.openxmlformats.org/officeDocument/2006/relationships/image" Target="../media/image3.jpg"/><Relationship Id="rId5" Type="http://schemas.openxmlformats.org/officeDocument/2006/relationships/image" Target="../media/image1.jpg"/><Relationship Id="rId6" Type="http://schemas.openxmlformats.org/officeDocument/2006/relationships/image" Target="../media/image8.png"/><Relationship Id="rId7" Type="http://schemas.openxmlformats.org/officeDocument/2006/relationships/image" Target="../media/image4.png"/><Relationship Id="rId8"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 name="Shape 34"/>
        <p:cNvGrpSpPr/>
        <p:nvPr/>
      </p:nvGrpSpPr>
      <p:grpSpPr>
        <a:xfrm>
          <a:off x="0" y="0"/>
          <a:ext cx="0" cy="0"/>
          <a:chOff x="0" y="0"/>
          <a:chExt cx="0" cy="0"/>
        </a:xfrm>
      </p:grpSpPr>
      <p:sp>
        <p:nvSpPr>
          <p:cNvPr id="35" name="Google Shape;35;p1"/>
          <p:cNvSpPr txBox="1"/>
          <p:nvPr/>
        </p:nvSpPr>
        <p:spPr>
          <a:xfrm>
            <a:off x="12292064" y="16878271"/>
            <a:ext cx="9418200" cy="665100"/>
          </a:xfrm>
          <a:prstGeom prst="rect">
            <a:avLst/>
          </a:prstGeom>
          <a:noFill/>
          <a:ln>
            <a:noFill/>
          </a:ln>
        </p:spPr>
        <p:txBody>
          <a:bodyPr anchorCtr="0" anchor="t" bIns="0" lIns="0" spcFirstLastPara="1" rIns="0" wrap="square" tIns="0">
            <a:spAutoFit/>
          </a:bodyPr>
          <a:lstStyle/>
          <a:p>
            <a:pPr indent="0" lvl="0" marL="0" marR="0" rtl="0" algn="l">
              <a:lnSpc>
                <a:spcPct val="90000"/>
              </a:lnSpc>
              <a:spcBef>
                <a:spcPts val="0"/>
              </a:spcBef>
              <a:spcAft>
                <a:spcPts val="0"/>
              </a:spcAft>
              <a:buClr>
                <a:srgbClr val="E05529"/>
              </a:buClr>
              <a:buSzPts val="4800"/>
              <a:buFont typeface="Arial"/>
              <a:buNone/>
            </a:pPr>
            <a:r>
              <a:rPr lang="en-US" sz="4800">
                <a:solidFill>
                  <a:srgbClr val="E05529"/>
                </a:solidFill>
              </a:rPr>
              <a:t>Key Components:</a:t>
            </a:r>
            <a:endParaRPr b="0" i="0" sz="4800" u="none" cap="none" strike="noStrike">
              <a:solidFill>
                <a:srgbClr val="E05529"/>
              </a:solidFill>
              <a:latin typeface="Arial"/>
              <a:ea typeface="Arial"/>
              <a:cs typeface="Arial"/>
              <a:sym typeface="Arial"/>
            </a:endParaRPr>
          </a:p>
        </p:txBody>
      </p:sp>
      <p:sp>
        <p:nvSpPr>
          <p:cNvPr id="36" name="Google Shape;36;p1"/>
          <p:cNvSpPr txBox="1"/>
          <p:nvPr/>
        </p:nvSpPr>
        <p:spPr>
          <a:xfrm>
            <a:off x="12292014" y="17816317"/>
            <a:ext cx="9418200" cy="11407800"/>
          </a:xfrm>
          <a:prstGeom prst="rect">
            <a:avLst/>
          </a:prstGeom>
          <a:noFill/>
          <a:ln>
            <a:noFill/>
          </a:ln>
        </p:spPr>
        <p:txBody>
          <a:bodyPr anchorCtr="0" anchor="t" bIns="0" lIns="0" spcFirstLastPara="1" rIns="0" wrap="square" tIns="0">
            <a:spAutoFit/>
          </a:bodyPr>
          <a:lstStyle/>
          <a:p>
            <a:pPr indent="0" lvl="0" marL="0" rtl="0" algn="l">
              <a:lnSpc>
                <a:spcPct val="120000"/>
              </a:lnSpc>
              <a:spcBef>
                <a:spcPts val="0"/>
              </a:spcBef>
              <a:spcAft>
                <a:spcPts val="0"/>
              </a:spcAft>
              <a:buNone/>
            </a:pPr>
            <a:r>
              <a:rPr lang="en-US" sz="2800">
                <a:solidFill>
                  <a:schemeClr val="dk1"/>
                </a:solidFill>
                <a:latin typeface="Verdana"/>
                <a:ea typeface="Verdana"/>
                <a:cs typeface="Verdana"/>
                <a:sym typeface="Verdana"/>
              </a:rPr>
              <a:t>Force Mechanism</a:t>
            </a:r>
            <a:r>
              <a:rPr lang="en-US" sz="2800">
                <a:solidFill>
                  <a:schemeClr val="dk1"/>
                </a:solidFill>
                <a:latin typeface="Verdana"/>
                <a:ea typeface="Verdana"/>
                <a:cs typeface="Verdana"/>
                <a:sym typeface="Verdana"/>
              </a:rPr>
              <a:t>→Sensor→MC→DB→Data Presentation</a:t>
            </a:r>
            <a:endParaRPr>
              <a:solidFill>
                <a:schemeClr val="dk1"/>
              </a:solidFill>
            </a:endParaRPr>
          </a:p>
          <a:p>
            <a:pPr indent="-457200" lvl="0" marL="457200" rtl="0" algn="l">
              <a:lnSpc>
                <a:spcPct val="120000"/>
              </a:lnSpc>
              <a:spcBef>
                <a:spcPts val="2600"/>
              </a:spcBef>
              <a:spcAft>
                <a:spcPts val="0"/>
              </a:spcAft>
              <a:buClr>
                <a:schemeClr val="dk1"/>
              </a:buClr>
              <a:buSzPts val="2800"/>
              <a:buChar char="•"/>
            </a:pPr>
            <a:r>
              <a:rPr lang="en-US" sz="2800">
                <a:solidFill>
                  <a:schemeClr val="dk1"/>
                </a:solidFill>
                <a:latin typeface="Verdana"/>
                <a:ea typeface="Verdana"/>
                <a:cs typeface="Verdana"/>
                <a:sym typeface="Verdana"/>
              </a:rPr>
              <a:t>Force Mechanism - Hinge mechanism that bird interacts with to collect food reward. Resistive force determined changeable by variable force spring. Includes safety system to protect the birds.</a:t>
            </a:r>
            <a:endParaRPr sz="2800">
              <a:solidFill>
                <a:schemeClr val="dk1"/>
              </a:solidFill>
              <a:latin typeface="Verdana"/>
              <a:ea typeface="Verdana"/>
              <a:cs typeface="Verdana"/>
              <a:sym typeface="Verdana"/>
            </a:endParaRPr>
          </a:p>
          <a:p>
            <a:pPr indent="-457200" lvl="0" marL="457200" rtl="0" algn="l">
              <a:lnSpc>
                <a:spcPct val="120000"/>
              </a:lnSpc>
              <a:spcBef>
                <a:spcPts val="2600"/>
              </a:spcBef>
              <a:spcAft>
                <a:spcPts val="0"/>
              </a:spcAft>
              <a:buClr>
                <a:schemeClr val="dk1"/>
              </a:buClr>
              <a:buSzPts val="2800"/>
              <a:buFont typeface="Verdana"/>
              <a:buChar char="•"/>
            </a:pPr>
            <a:r>
              <a:rPr lang="en-US" sz="2800">
                <a:solidFill>
                  <a:schemeClr val="dk1"/>
                </a:solidFill>
                <a:latin typeface="Verdana"/>
                <a:ea typeface="Verdana"/>
                <a:cs typeface="Verdana"/>
                <a:sym typeface="Verdana"/>
              </a:rPr>
              <a:t>Sensor - A load cell and amplifier that takes data (10 samples/sec) on the force applied to the force mechanism, which is sent to the microcontroller.</a:t>
            </a:r>
            <a:endParaRPr sz="2800">
              <a:solidFill>
                <a:schemeClr val="dk1"/>
              </a:solidFill>
              <a:latin typeface="Verdana"/>
              <a:ea typeface="Verdana"/>
              <a:cs typeface="Verdana"/>
              <a:sym typeface="Verdana"/>
            </a:endParaRPr>
          </a:p>
          <a:p>
            <a:pPr indent="-457200" lvl="0" marL="457200" rtl="0" algn="l">
              <a:lnSpc>
                <a:spcPct val="120000"/>
              </a:lnSpc>
              <a:spcBef>
                <a:spcPts val="2600"/>
              </a:spcBef>
              <a:spcAft>
                <a:spcPts val="0"/>
              </a:spcAft>
              <a:buClr>
                <a:schemeClr val="dk1"/>
              </a:buClr>
              <a:buSzPts val="2800"/>
              <a:buFont typeface="Verdana"/>
              <a:buChar char="•"/>
            </a:pPr>
            <a:r>
              <a:rPr lang="en-US" sz="2800">
                <a:solidFill>
                  <a:schemeClr val="dk1"/>
                </a:solidFill>
                <a:latin typeface="Verdana"/>
                <a:ea typeface="Verdana"/>
                <a:cs typeface="Verdana"/>
                <a:sym typeface="Verdana"/>
              </a:rPr>
              <a:t>Microcontroller (MC) - Receives data from the force sensor and sends this data to the database wirelessly. Able to connect to secure and unsecure networks.</a:t>
            </a:r>
            <a:endParaRPr sz="2800">
              <a:solidFill>
                <a:schemeClr val="dk1"/>
              </a:solidFill>
              <a:latin typeface="Verdana"/>
              <a:ea typeface="Verdana"/>
              <a:cs typeface="Verdana"/>
              <a:sym typeface="Verdana"/>
            </a:endParaRPr>
          </a:p>
          <a:p>
            <a:pPr indent="-457200" lvl="0" marL="457200" rtl="0" algn="l">
              <a:lnSpc>
                <a:spcPct val="120000"/>
              </a:lnSpc>
              <a:spcBef>
                <a:spcPts val="2600"/>
              </a:spcBef>
              <a:spcAft>
                <a:spcPts val="0"/>
              </a:spcAft>
              <a:buClr>
                <a:schemeClr val="dk1"/>
              </a:buClr>
              <a:buSzPts val="2800"/>
              <a:buFont typeface="Verdana"/>
              <a:buChar char="•"/>
            </a:pPr>
            <a:r>
              <a:rPr lang="en-US" sz="2800">
                <a:solidFill>
                  <a:schemeClr val="dk1"/>
                </a:solidFill>
                <a:latin typeface="Verdana"/>
                <a:ea typeface="Verdana"/>
                <a:cs typeface="Verdana"/>
                <a:sym typeface="Verdana"/>
              </a:rPr>
              <a:t>Database (DB) - MySQL database is used to manage the data collected from the load cell.</a:t>
            </a:r>
            <a:endParaRPr sz="2800">
              <a:solidFill>
                <a:schemeClr val="dk1"/>
              </a:solidFill>
              <a:latin typeface="Verdana"/>
              <a:ea typeface="Verdana"/>
              <a:cs typeface="Verdana"/>
              <a:sym typeface="Verdana"/>
            </a:endParaRPr>
          </a:p>
          <a:p>
            <a:pPr indent="-457200" lvl="0" marL="457200" rtl="0" algn="l">
              <a:lnSpc>
                <a:spcPct val="120000"/>
              </a:lnSpc>
              <a:spcBef>
                <a:spcPts val="2600"/>
              </a:spcBef>
              <a:spcAft>
                <a:spcPts val="0"/>
              </a:spcAft>
              <a:buClr>
                <a:schemeClr val="dk1"/>
              </a:buClr>
              <a:buSzPts val="2800"/>
              <a:buFont typeface="Verdana"/>
              <a:buChar char="•"/>
            </a:pPr>
            <a:r>
              <a:rPr lang="en-US" sz="2800">
                <a:solidFill>
                  <a:schemeClr val="dk1"/>
                </a:solidFill>
                <a:latin typeface="Verdana"/>
                <a:ea typeface="Verdana"/>
                <a:cs typeface="Verdana"/>
                <a:sym typeface="Verdana"/>
              </a:rPr>
              <a:t>Data Presentation - PHP website using the chart.js API to display data as a graph. </a:t>
            </a:r>
            <a:endParaRPr sz="2800">
              <a:solidFill>
                <a:schemeClr val="dk1"/>
              </a:solidFill>
            </a:endParaRPr>
          </a:p>
        </p:txBody>
      </p:sp>
      <p:sp>
        <p:nvSpPr>
          <p:cNvPr id="37" name="Google Shape;37;p1"/>
          <p:cNvSpPr txBox="1"/>
          <p:nvPr/>
        </p:nvSpPr>
        <p:spPr>
          <a:xfrm>
            <a:off x="22463903" y="23094644"/>
            <a:ext cx="9418200" cy="665100"/>
          </a:xfrm>
          <a:prstGeom prst="rect">
            <a:avLst/>
          </a:prstGeom>
          <a:noFill/>
          <a:ln>
            <a:noFill/>
          </a:ln>
        </p:spPr>
        <p:txBody>
          <a:bodyPr anchorCtr="0" anchor="t" bIns="0" lIns="0" spcFirstLastPara="1" rIns="0" wrap="square" tIns="0">
            <a:spAutoFit/>
          </a:bodyPr>
          <a:lstStyle/>
          <a:p>
            <a:pPr indent="0" lvl="0" marL="0" marR="0" rtl="0" algn="l">
              <a:lnSpc>
                <a:spcPct val="90000"/>
              </a:lnSpc>
              <a:spcBef>
                <a:spcPts val="0"/>
              </a:spcBef>
              <a:spcAft>
                <a:spcPts val="0"/>
              </a:spcAft>
              <a:buClr>
                <a:srgbClr val="E05529"/>
              </a:buClr>
              <a:buSzPts val="4800"/>
              <a:buFont typeface="Arial"/>
              <a:buNone/>
            </a:pPr>
            <a:r>
              <a:rPr lang="en-US" sz="4800">
                <a:solidFill>
                  <a:srgbClr val="E05529"/>
                </a:solidFill>
              </a:rPr>
              <a:t>Next Steps</a:t>
            </a:r>
            <a:endParaRPr b="0" i="0" sz="4800" u="none" cap="none" strike="noStrike">
              <a:solidFill>
                <a:srgbClr val="E05529"/>
              </a:solidFill>
              <a:latin typeface="Arial"/>
              <a:ea typeface="Arial"/>
              <a:cs typeface="Arial"/>
              <a:sym typeface="Arial"/>
            </a:endParaRPr>
          </a:p>
        </p:txBody>
      </p:sp>
      <p:sp>
        <p:nvSpPr>
          <p:cNvPr id="38" name="Google Shape;38;p1"/>
          <p:cNvSpPr txBox="1"/>
          <p:nvPr/>
        </p:nvSpPr>
        <p:spPr>
          <a:xfrm>
            <a:off x="22463903" y="24061092"/>
            <a:ext cx="9418200" cy="74880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2600"/>
              </a:spcBef>
              <a:spcAft>
                <a:spcPts val="0"/>
              </a:spcAft>
              <a:buNone/>
            </a:pPr>
            <a:r>
              <a:rPr lang="en-US" sz="2800">
                <a:solidFill>
                  <a:schemeClr val="dk1"/>
                </a:solidFill>
              </a:rPr>
              <a:t>While the solution built fulfills the main purpose of the project; to measure and record data on force applied by the birds; there is still room for improvement in terms of the usage as well as the system itself. Ideally, 30 - 40 individual systems with differing resistive forces could be used in a proposed </a:t>
            </a:r>
            <a:r>
              <a:rPr lang="en-US" sz="2800">
                <a:solidFill>
                  <a:schemeClr val="dk1"/>
                </a:solidFill>
              </a:rPr>
              <a:t>experiment to study behavior. Our system currently is designed to be used individually, as it requires its own microcontroller and power supply. To adapt our system for mass use, it could be modified to utilize a battery pack for power. Furthermore, rather than each system using its own microcontroller, the system could be designed to easily attach to a main microcontroller, that allows for multiplie systems to take data.</a:t>
            </a:r>
            <a:endParaRPr/>
          </a:p>
          <a:p>
            <a:pPr indent="0" lvl="0" marL="0" marR="0" rtl="0" algn="l">
              <a:lnSpc>
                <a:spcPct val="120000"/>
              </a:lnSpc>
              <a:spcBef>
                <a:spcPts val="2600"/>
              </a:spcBef>
              <a:spcAft>
                <a:spcPts val="0"/>
              </a:spcAft>
              <a:buClr>
                <a:schemeClr val="dk1"/>
              </a:buClr>
              <a:buSzPts val="2800"/>
              <a:buFont typeface="Arial"/>
              <a:buNone/>
            </a:pPr>
            <a:r>
              <a:t/>
            </a:r>
            <a:endParaRPr b="0" i="0" sz="2800" u="none" cap="none" strike="noStrike">
              <a:solidFill>
                <a:schemeClr val="dk1"/>
              </a:solidFill>
              <a:latin typeface="Arial"/>
              <a:ea typeface="Arial"/>
              <a:cs typeface="Arial"/>
              <a:sym typeface="Arial"/>
            </a:endParaRPr>
          </a:p>
        </p:txBody>
      </p:sp>
      <p:sp>
        <p:nvSpPr>
          <p:cNvPr id="39" name="Google Shape;39;p1"/>
          <p:cNvSpPr txBox="1"/>
          <p:nvPr/>
        </p:nvSpPr>
        <p:spPr>
          <a:xfrm>
            <a:off x="1948064" y="3463933"/>
            <a:ext cx="8158800" cy="665100"/>
          </a:xfrm>
          <a:prstGeom prst="rect">
            <a:avLst/>
          </a:prstGeom>
          <a:noFill/>
          <a:ln>
            <a:noFill/>
          </a:ln>
        </p:spPr>
        <p:txBody>
          <a:bodyPr anchorCtr="0" anchor="t" bIns="0" lIns="0" spcFirstLastPara="1" rIns="0" wrap="square" tIns="0">
            <a:spAutoFit/>
          </a:bodyPr>
          <a:lstStyle/>
          <a:p>
            <a:pPr indent="0" lvl="0" marL="0" marR="0" rtl="0" algn="l">
              <a:lnSpc>
                <a:spcPct val="90000"/>
              </a:lnSpc>
              <a:spcBef>
                <a:spcPts val="0"/>
              </a:spcBef>
              <a:spcAft>
                <a:spcPts val="0"/>
              </a:spcAft>
              <a:buClr>
                <a:srgbClr val="FFFFFF"/>
              </a:buClr>
              <a:buSzPts val="4800"/>
              <a:buFont typeface="Arial"/>
              <a:buNone/>
            </a:pPr>
            <a:r>
              <a:rPr lang="en-US" sz="4800">
                <a:solidFill>
                  <a:srgbClr val="FFFFFF"/>
                </a:solidFill>
              </a:rPr>
              <a:t>Background and Summary</a:t>
            </a:r>
            <a:endParaRPr b="0" i="0" sz="4800" u="none" cap="none" strike="noStrike">
              <a:solidFill>
                <a:srgbClr val="FFFFFF"/>
              </a:solidFill>
              <a:latin typeface="Arial"/>
              <a:ea typeface="Arial"/>
              <a:cs typeface="Arial"/>
              <a:sym typeface="Arial"/>
            </a:endParaRPr>
          </a:p>
        </p:txBody>
      </p:sp>
      <p:sp>
        <p:nvSpPr>
          <p:cNvPr id="40" name="Google Shape;40;p1"/>
          <p:cNvSpPr txBox="1"/>
          <p:nvPr/>
        </p:nvSpPr>
        <p:spPr>
          <a:xfrm>
            <a:off x="1240750" y="4726225"/>
            <a:ext cx="9418200" cy="8048100"/>
          </a:xfrm>
          <a:prstGeom prst="rect">
            <a:avLst/>
          </a:prstGeom>
          <a:noFill/>
          <a:ln>
            <a:noFill/>
          </a:ln>
        </p:spPr>
        <p:txBody>
          <a:bodyPr anchorCtr="0" anchor="t" bIns="0" lIns="0" spcFirstLastPara="1" rIns="0" wrap="square" tIns="0">
            <a:spAutoFit/>
          </a:bodyPr>
          <a:lstStyle/>
          <a:p>
            <a:pPr indent="0" lvl="0" marL="457200" marR="0" rtl="0" algn="l">
              <a:lnSpc>
                <a:spcPct val="120000"/>
              </a:lnSpc>
              <a:spcBef>
                <a:spcPts val="0"/>
              </a:spcBef>
              <a:spcAft>
                <a:spcPts val="0"/>
              </a:spcAft>
              <a:buNone/>
            </a:pPr>
            <a:r>
              <a:rPr lang="en-US" sz="2900">
                <a:solidFill>
                  <a:schemeClr val="lt1"/>
                </a:solidFill>
                <a:latin typeface="Verdana"/>
                <a:ea typeface="Verdana"/>
                <a:cs typeface="Verdana"/>
                <a:sym typeface="Verdana"/>
              </a:rPr>
              <a:t>The purpose of this project is to provide a foraging puzzle that will measure the force produced by the red crossbill (</a:t>
            </a:r>
            <a:r>
              <a:rPr i="1" lang="en-US" sz="2900">
                <a:solidFill>
                  <a:schemeClr val="lt1"/>
                </a:solidFill>
                <a:latin typeface="Verdana"/>
                <a:ea typeface="Verdana"/>
                <a:cs typeface="Verdana"/>
                <a:sym typeface="Verdana"/>
              </a:rPr>
              <a:t>Loxia curvirostra</a:t>
            </a:r>
            <a:r>
              <a:rPr lang="en-US" sz="2900">
                <a:solidFill>
                  <a:schemeClr val="lt1"/>
                </a:solidFill>
                <a:latin typeface="Verdana"/>
                <a:ea typeface="Verdana"/>
                <a:cs typeface="Verdana"/>
                <a:sym typeface="Verdana"/>
              </a:rPr>
              <a:t>) while it forages for seed. </a:t>
            </a:r>
            <a:r>
              <a:rPr lang="en-US" sz="2900">
                <a:solidFill>
                  <a:schemeClr val="lt1"/>
                </a:solidFill>
                <a:latin typeface="Verdana"/>
                <a:ea typeface="Verdana"/>
                <a:cs typeface="Verdana"/>
                <a:sym typeface="Verdana"/>
              </a:rPr>
              <a:t>The ph</a:t>
            </a:r>
            <a:r>
              <a:rPr lang="en-US" sz="2900">
                <a:solidFill>
                  <a:schemeClr val="lt1"/>
                </a:solidFill>
                <a:latin typeface="Verdana"/>
                <a:ea typeface="Verdana"/>
                <a:cs typeface="Verdana"/>
                <a:sym typeface="Verdana"/>
              </a:rPr>
              <a:t>ysical device will hang from the side of a cage and  apply a variable force to a hinge that the birds will open for seeds. </a:t>
            </a:r>
            <a:r>
              <a:rPr lang="en-US" sz="2900">
                <a:solidFill>
                  <a:schemeClr val="lt1"/>
                </a:solidFill>
                <a:latin typeface="Verdana"/>
                <a:ea typeface="Verdana"/>
                <a:cs typeface="Verdana"/>
                <a:sym typeface="Verdana"/>
              </a:rPr>
              <a:t> The force produced will be then examined to determine different feeding behaviors in risk-reward scenarios and how willing they are to work for food. </a:t>
            </a:r>
            <a:r>
              <a:rPr lang="en-US" sz="2900">
                <a:solidFill>
                  <a:schemeClr val="lt1"/>
                </a:solidFill>
                <a:latin typeface="Verdana"/>
                <a:ea typeface="Verdana"/>
                <a:cs typeface="Verdana"/>
                <a:sym typeface="Verdana"/>
              </a:rPr>
              <a:t>The goal of this project is to find a way to accurately measure the force produced by the red crossbill so the information can be used for research purposes.</a:t>
            </a:r>
            <a:endParaRPr sz="1500"/>
          </a:p>
          <a:p>
            <a:pPr indent="0" lvl="0" marL="457200" marR="0" rtl="0" algn="l">
              <a:lnSpc>
                <a:spcPct val="120000"/>
              </a:lnSpc>
              <a:spcBef>
                <a:spcPts val="2600"/>
              </a:spcBef>
              <a:spcAft>
                <a:spcPts val="0"/>
              </a:spcAft>
              <a:buNone/>
            </a:pPr>
            <a:r>
              <a:t/>
            </a:r>
            <a:endParaRPr/>
          </a:p>
        </p:txBody>
      </p:sp>
      <p:sp>
        <p:nvSpPr>
          <p:cNvPr id="41" name="Google Shape;41;p1"/>
          <p:cNvSpPr txBox="1"/>
          <p:nvPr/>
        </p:nvSpPr>
        <p:spPr>
          <a:xfrm>
            <a:off x="12292012" y="3463917"/>
            <a:ext cx="19544200" cy="1542674"/>
          </a:xfrm>
          <a:prstGeom prst="rect">
            <a:avLst/>
          </a:prstGeom>
          <a:noFill/>
          <a:ln>
            <a:noFill/>
          </a:ln>
        </p:spPr>
        <p:txBody>
          <a:bodyPr anchorCtr="0" anchor="t" bIns="0" lIns="0" spcFirstLastPara="1" rIns="0" wrap="square" tIns="0">
            <a:noAutofit/>
          </a:bodyPr>
          <a:lstStyle/>
          <a:p>
            <a:pPr indent="0" lvl="0" marL="0" marR="0" rtl="0" algn="l">
              <a:lnSpc>
                <a:spcPct val="90000"/>
              </a:lnSpc>
              <a:spcBef>
                <a:spcPts val="0"/>
              </a:spcBef>
              <a:spcAft>
                <a:spcPts val="0"/>
              </a:spcAft>
              <a:buClr>
                <a:srgbClr val="E05529"/>
              </a:buClr>
              <a:buSzPts val="12500"/>
              <a:buFont typeface="Impact"/>
              <a:buNone/>
            </a:pPr>
            <a:r>
              <a:rPr lang="en-US" sz="12500">
                <a:solidFill>
                  <a:srgbClr val="E05529"/>
                </a:solidFill>
                <a:latin typeface="Impact"/>
                <a:ea typeface="Impact"/>
                <a:cs typeface="Impact"/>
                <a:sym typeface="Impact"/>
              </a:rPr>
              <a:t>Foraging Puzzle for Songbirds</a:t>
            </a:r>
            <a:endParaRPr b="0" i="0" sz="12500" u="none" cap="none" strike="noStrike">
              <a:solidFill>
                <a:srgbClr val="E05529"/>
              </a:solidFill>
              <a:latin typeface="Impact"/>
              <a:ea typeface="Impact"/>
              <a:cs typeface="Impact"/>
              <a:sym typeface="Impact"/>
            </a:endParaRPr>
          </a:p>
        </p:txBody>
      </p:sp>
      <p:sp>
        <p:nvSpPr>
          <p:cNvPr id="42" name="Google Shape;42;p1"/>
          <p:cNvSpPr txBox="1"/>
          <p:nvPr/>
        </p:nvSpPr>
        <p:spPr>
          <a:xfrm>
            <a:off x="12292000" y="5503230"/>
            <a:ext cx="19544100" cy="2143500"/>
          </a:xfrm>
          <a:prstGeom prst="rect">
            <a:avLst/>
          </a:prstGeom>
          <a:noFill/>
          <a:ln>
            <a:noFill/>
          </a:ln>
        </p:spPr>
        <p:txBody>
          <a:bodyPr anchorCtr="0" anchor="t" bIns="0" lIns="0" spcFirstLastPara="1" rIns="0" wrap="square" tIns="0">
            <a:noAutofit/>
          </a:bodyPr>
          <a:lstStyle/>
          <a:p>
            <a:pPr indent="0" lvl="0" marL="0" marR="0" rtl="0" algn="l">
              <a:lnSpc>
                <a:spcPct val="130909"/>
              </a:lnSpc>
              <a:spcBef>
                <a:spcPts val="0"/>
              </a:spcBef>
              <a:spcAft>
                <a:spcPts val="0"/>
              </a:spcAft>
              <a:buClr>
                <a:schemeClr val="dk1"/>
              </a:buClr>
              <a:buSzPts val="6600"/>
              <a:buFont typeface="Arial"/>
              <a:buNone/>
            </a:pPr>
            <a:r>
              <a:rPr lang="en-US" sz="6600">
                <a:solidFill>
                  <a:schemeClr val="dk1"/>
                </a:solidFill>
                <a:latin typeface="Georgia"/>
                <a:ea typeface="Georgia"/>
                <a:cs typeface="Georgia"/>
                <a:sym typeface="Georgia"/>
              </a:rPr>
              <a:t>Researching</a:t>
            </a:r>
            <a:r>
              <a:rPr lang="en-US" sz="6600">
                <a:solidFill>
                  <a:schemeClr val="dk1"/>
                </a:solidFill>
                <a:latin typeface="Georgia"/>
                <a:ea typeface="Georgia"/>
                <a:cs typeface="Georgia"/>
                <a:sym typeface="Georgia"/>
              </a:rPr>
              <a:t> foraging methods &amp; behavior </a:t>
            </a:r>
            <a:endParaRPr b="0" i="0" sz="6600" u="none" cap="none" strike="noStrike">
              <a:solidFill>
                <a:schemeClr val="dk1"/>
              </a:solidFill>
              <a:latin typeface="Georgia"/>
              <a:ea typeface="Georgia"/>
              <a:cs typeface="Georgia"/>
              <a:sym typeface="Georgia"/>
            </a:endParaRPr>
          </a:p>
        </p:txBody>
      </p:sp>
      <p:sp>
        <p:nvSpPr>
          <p:cNvPr id="43" name="Google Shape;43;p1"/>
          <p:cNvSpPr txBox="1"/>
          <p:nvPr/>
        </p:nvSpPr>
        <p:spPr>
          <a:xfrm>
            <a:off x="33966676" y="16064758"/>
            <a:ext cx="8158800" cy="665100"/>
          </a:xfrm>
          <a:prstGeom prst="rect">
            <a:avLst/>
          </a:prstGeom>
          <a:noFill/>
          <a:ln>
            <a:noFill/>
          </a:ln>
        </p:spPr>
        <p:txBody>
          <a:bodyPr anchorCtr="0" anchor="t" bIns="0" lIns="0" spcFirstLastPara="1" rIns="0" wrap="square" tIns="0">
            <a:spAutoFit/>
          </a:bodyPr>
          <a:lstStyle/>
          <a:p>
            <a:pPr indent="0" lvl="0" marL="0" marR="0" rtl="0" algn="l">
              <a:lnSpc>
                <a:spcPct val="90000"/>
              </a:lnSpc>
              <a:spcBef>
                <a:spcPts val="0"/>
              </a:spcBef>
              <a:spcAft>
                <a:spcPts val="0"/>
              </a:spcAft>
              <a:buClr>
                <a:srgbClr val="FFFFFF"/>
              </a:buClr>
              <a:buSzPts val="4800"/>
              <a:buFont typeface="Arial"/>
              <a:buNone/>
            </a:pPr>
            <a:r>
              <a:rPr lang="en-US" sz="4800">
                <a:solidFill>
                  <a:srgbClr val="FFFFFF"/>
                </a:solidFill>
              </a:rPr>
              <a:t>Project Team</a:t>
            </a:r>
            <a:endParaRPr b="0" i="0" sz="4800" u="none" cap="none" strike="noStrike">
              <a:solidFill>
                <a:srgbClr val="FFFFFF"/>
              </a:solidFill>
              <a:latin typeface="Arial"/>
              <a:ea typeface="Arial"/>
              <a:cs typeface="Arial"/>
              <a:sym typeface="Arial"/>
            </a:endParaRPr>
          </a:p>
        </p:txBody>
      </p:sp>
      <p:sp>
        <p:nvSpPr>
          <p:cNvPr id="44" name="Google Shape;44;p1"/>
          <p:cNvSpPr txBox="1"/>
          <p:nvPr/>
        </p:nvSpPr>
        <p:spPr>
          <a:xfrm>
            <a:off x="38032266" y="754123"/>
            <a:ext cx="3811200" cy="17907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5400"/>
              <a:buFont typeface="Impact"/>
              <a:buNone/>
            </a:pPr>
            <a:r>
              <a:rPr lang="en-US" sz="5400">
                <a:solidFill>
                  <a:schemeClr val="lt1"/>
                </a:solidFill>
                <a:latin typeface="Impact"/>
                <a:ea typeface="Impact"/>
                <a:cs typeface="Impact"/>
                <a:sym typeface="Impact"/>
              </a:rPr>
              <a:t>ECE.09</a:t>
            </a:r>
            <a:endParaRPr b="0" i="0" sz="5400" u="none" cap="none" strike="noStrike">
              <a:solidFill>
                <a:schemeClr val="lt1"/>
              </a:solidFill>
              <a:latin typeface="Impact"/>
              <a:ea typeface="Impact"/>
              <a:cs typeface="Impact"/>
              <a:sym typeface="Impact"/>
            </a:endParaRPr>
          </a:p>
        </p:txBody>
      </p:sp>
      <p:sp>
        <p:nvSpPr>
          <p:cNvPr id="45" name="Google Shape;45;p1"/>
          <p:cNvSpPr txBox="1"/>
          <p:nvPr/>
        </p:nvSpPr>
        <p:spPr>
          <a:xfrm>
            <a:off x="36687275" y="17625613"/>
            <a:ext cx="5874900" cy="233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800"/>
              <a:t>Michael Austin Crockett</a:t>
            </a:r>
            <a:endParaRPr sz="2800"/>
          </a:p>
          <a:p>
            <a:pPr indent="0" lvl="0" marL="0" rtl="0" algn="l">
              <a:spcBef>
                <a:spcPts val="0"/>
              </a:spcBef>
              <a:spcAft>
                <a:spcPts val="0"/>
              </a:spcAft>
              <a:buNone/>
            </a:pPr>
            <a:r>
              <a:rPr lang="en-US" sz="2800"/>
              <a:t>crocketm@oregonstate.edu</a:t>
            </a:r>
            <a:endParaRPr sz="2800"/>
          </a:p>
          <a:p>
            <a:pPr indent="0" lvl="0" marL="0" rtl="0" algn="l">
              <a:spcBef>
                <a:spcPts val="0"/>
              </a:spcBef>
              <a:spcAft>
                <a:spcPts val="0"/>
              </a:spcAft>
              <a:buNone/>
            </a:pPr>
            <a:r>
              <a:t/>
            </a:r>
            <a:endParaRPr sz="2800"/>
          </a:p>
          <a:p>
            <a:pPr indent="0" lvl="0" marL="0" rtl="0" algn="l">
              <a:spcBef>
                <a:spcPts val="0"/>
              </a:spcBef>
              <a:spcAft>
                <a:spcPts val="0"/>
              </a:spcAft>
              <a:buNone/>
            </a:pPr>
            <a:r>
              <a:rPr lang="en-US" sz="2800"/>
              <a:t>Variable Force Mechanism</a:t>
            </a:r>
            <a:endParaRPr sz="2800"/>
          </a:p>
          <a:p>
            <a:pPr indent="0" lvl="0" marL="0" rtl="0" algn="l">
              <a:spcBef>
                <a:spcPts val="0"/>
              </a:spcBef>
              <a:spcAft>
                <a:spcPts val="0"/>
              </a:spcAft>
              <a:buNone/>
            </a:pPr>
            <a:r>
              <a:rPr lang="en-US" sz="2800"/>
              <a:t>Enclosure</a:t>
            </a:r>
            <a:endParaRPr sz="2800"/>
          </a:p>
        </p:txBody>
      </p:sp>
      <p:sp>
        <p:nvSpPr>
          <p:cNvPr id="46" name="Google Shape;46;p1"/>
          <p:cNvSpPr txBox="1"/>
          <p:nvPr/>
        </p:nvSpPr>
        <p:spPr>
          <a:xfrm>
            <a:off x="36583775" y="21565600"/>
            <a:ext cx="6945900" cy="2770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US" sz="2800">
                <a:solidFill>
                  <a:schemeClr val="dk1"/>
                </a:solidFill>
              </a:rPr>
              <a:t>Brieanna Jeibmann</a:t>
            </a:r>
            <a:endParaRPr sz="2800">
              <a:solidFill>
                <a:schemeClr val="dk1"/>
              </a:solidFill>
            </a:endParaRPr>
          </a:p>
          <a:p>
            <a:pPr indent="0" lvl="0" marL="0" rtl="0" algn="l">
              <a:spcBef>
                <a:spcPts val="0"/>
              </a:spcBef>
              <a:spcAft>
                <a:spcPts val="0"/>
              </a:spcAft>
              <a:buClr>
                <a:schemeClr val="dk1"/>
              </a:buClr>
              <a:buSzPts val="1100"/>
              <a:buFont typeface="Arial"/>
              <a:buNone/>
            </a:pPr>
            <a:r>
              <a:rPr lang="en-US" sz="2800">
                <a:solidFill>
                  <a:schemeClr val="dk1"/>
                </a:solidFill>
              </a:rPr>
              <a:t>JeibmanB@oregonstate.edu</a:t>
            </a:r>
            <a:endParaRPr sz="2800">
              <a:solidFill>
                <a:schemeClr val="dk1"/>
              </a:solidFill>
            </a:endParaRPr>
          </a:p>
          <a:p>
            <a:pPr indent="0" lvl="0" marL="0" rtl="0" algn="l">
              <a:spcBef>
                <a:spcPts val="0"/>
              </a:spcBef>
              <a:spcAft>
                <a:spcPts val="0"/>
              </a:spcAft>
              <a:buClr>
                <a:schemeClr val="dk1"/>
              </a:buClr>
              <a:buSzPts val="1100"/>
              <a:buFont typeface="Arial"/>
              <a:buNone/>
            </a:pPr>
            <a:r>
              <a:t/>
            </a:r>
            <a:endParaRPr sz="2800">
              <a:solidFill>
                <a:schemeClr val="dk1"/>
              </a:solidFill>
            </a:endParaRPr>
          </a:p>
          <a:p>
            <a:pPr indent="0" lvl="0" marL="0" rtl="0" algn="l">
              <a:spcBef>
                <a:spcPts val="0"/>
              </a:spcBef>
              <a:spcAft>
                <a:spcPts val="0"/>
              </a:spcAft>
              <a:buClr>
                <a:schemeClr val="dk1"/>
              </a:buClr>
              <a:buSzPts val="1100"/>
              <a:buFont typeface="Arial"/>
              <a:buNone/>
            </a:pPr>
            <a:r>
              <a:rPr lang="en-US" sz="2800">
                <a:solidFill>
                  <a:schemeClr val="dk1"/>
                </a:solidFill>
              </a:rPr>
              <a:t>Voltage Regulator</a:t>
            </a:r>
            <a:endParaRPr sz="2800">
              <a:solidFill>
                <a:schemeClr val="dk1"/>
              </a:solidFill>
            </a:endParaRPr>
          </a:p>
          <a:p>
            <a:pPr indent="0" lvl="0" marL="0" rtl="0" algn="l">
              <a:spcBef>
                <a:spcPts val="0"/>
              </a:spcBef>
              <a:spcAft>
                <a:spcPts val="0"/>
              </a:spcAft>
              <a:buClr>
                <a:schemeClr val="dk1"/>
              </a:buClr>
              <a:buSzPts val="1100"/>
              <a:buFont typeface="Arial"/>
              <a:buNone/>
            </a:pPr>
            <a:r>
              <a:rPr lang="en-US" sz="2800">
                <a:solidFill>
                  <a:schemeClr val="dk1"/>
                </a:solidFill>
              </a:rPr>
              <a:t>PCB Design</a:t>
            </a:r>
            <a:endParaRPr sz="2800">
              <a:solidFill>
                <a:schemeClr val="dk1"/>
              </a:solidFill>
            </a:endParaRPr>
          </a:p>
          <a:p>
            <a:pPr indent="0" lvl="0" marL="0" rtl="0" algn="l">
              <a:spcBef>
                <a:spcPts val="0"/>
              </a:spcBef>
              <a:spcAft>
                <a:spcPts val="0"/>
              </a:spcAft>
              <a:buClr>
                <a:schemeClr val="dk1"/>
              </a:buClr>
              <a:buSzPts val="1100"/>
              <a:buFont typeface="Arial"/>
              <a:buNone/>
            </a:pPr>
            <a:r>
              <a:t/>
            </a:r>
            <a:endParaRPr sz="2800">
              <a:solidFill>
                <a:schemeClr val="dk1"/>
              </a:solidFill>
            </a:endParaRPr>
          </a:p>
        </p:txBody>
      </p:sp>
      <p:sp>
        <p:nvSpPr>
          <p:cNvPr id="47" name="Google Shape;47;p1"/>
          <p:cNvSpPr txBox="1"/>
          <p:nvPr/>
        </p:nvSpPr>
        <p:spPr>
          <a:xfrm>
            <a:off x="1870439" y="19537158"/>
            <a:ext cx="8158800" cy="665100"/>
          </a:xfrm>
          <a:prstGeom prst="rect">
            <a:avLst/>
          </a:prstGeom>
          <a:noFill/>
          <a:ln>
            <a:noFill/>
          </a:ln>
        </p:spPr>
        <p:txBody>
          <a:bodyPr anchorCtr="0" anchor="t" bIns="0" lIns="0" spcFirstLastPara="1" rIns="0" wrap="square" tIns="0">
            <a:spAutoFit/>
          </a:bodyPr>
          <a:lstStyle/>
          <a:p>
            <a:pPr indent="0" lvl="0" marL="0" marR="0" rtl="0" algn="l">
              <a:lnSpc>
                <a:spcPct val="90000"/>
              </a:lnSpc>
              <a:spcBef>
                <a:spcPts val="0"/>
              </a:spcBef>
              <a:spcAft>
                <a:spcPts val="0"/>
              </a:spcAft>
              <a:buClr>
                <a:srgbClr val="FFFFFF"/>
              </a:buClr>
              <a:buSzPts val="4800"/>
              <a:buFont typeface="Arial"/>
              <a:buNone/>
            </a:pPr>
            <a:r>
              <a:rPr lang="en-US" sz="4800">
                <a:solidFill>
                  <a:srgbClr val="FFFFFF"/>
                </a:solidFill>
              </a:rPr>
              <a:t>Engineering Requi</a:t>
            </a:r>
            <a:r>
              <a:rPr lang="en-US" sz="4800">
                <a:solidFill>
                  <a:srgbClr val="FFFFFF"/>
                </a:solidFill>
              </a:rPr>
              <a:t>r</a:t>
            </a:r>
            <a:r>
              <a:rPr lang="en-US" sz="4800">
                <a:solidFill>
                  <a:srgbClr val="FFFFFF"/>
                </a:solidFill>
              </a:rPr>
              <a:t>ements</a:t>
            </a:r>
            <a:endParaRPr b="0" i="0" sz="4800" u="none" cap="none" strike="noStrike">
              <a:solidFill>
                <a:srgbClr val="FFFFFF"/>
              </a:solidFill>
              <a:latin typeface="Arial"/>
              <a:ea typeface="Arial"/>
              <a:cs typeface="Arial"/>
              <a:sym typeface="Arial"/>
            </a:endParaRPr>
          </a:p>
        </p:txBody>
      </p:sp>
      <p:sp>
        <p:nvSpPr>
          <p:cNvPr id="48" name="Google Shape;48;p1"/>
          <p:cNvSpPr txBox="1"/>
          <p:nvPr/>
        </p:nvSpPr>
        <p:spPr>
          <a:xfrm>
            <a:off x="1792325" y="20595274"/>
            <a:ext cx="8126400" cy="5363700"/>
          </a:xfrm>
          <a:prstGeom prst="rect">
            <a:avLst/>
          </a:prstGeom>
          <a:noFill/>
          <a:ln>
            <a:noFill/>
          </a:ln>
        </p:spPr>
        <p:txBody>
          <a:bodyPr anchorCtr="0" anchor="t" bIns="0" lIns="0" spcFirstLastPara="1" rIns="0" wrap="square" tIns="0">
            <a:spAutoFit/>
          </a:bodyPr>
          <a:lstStyle/>
          <a:p>
            <a:pPr indent="-444500" lvl="0" marL="457200" marR="0" rtl="0" algn="l">
              <a:lnSpc>
                <a:spcPct val="115000"/>
              </a:lnSpc>
              <a:spcBef>
                <a:spcPts val="0"/>
              </a:spcBef>
              <a:spcAft>
                <a:spcPts val="0"/>
              </a:spcAft>
              <a:buClr>
                <a:schemeClr val="lt1"/>
              </a:buClr>
              <a:buSzPts val="3400"/>
              <a:buFont typeface="Verdana"/>
              <a:buChar char="•"/>
            </a:pPr>
            <a:r>
              <a:rPr lang="en-US" sz="3400">
                <a:solidFill>
                  <a:schemeClr val="lt1"/>
                </a:solidFill>
                <a:latin typeface="Verdana"/>
                <a:ea typeface="Verdana"/>
                <a:cs typeface="Verdana"/>
                <a:sym typeface="Verdana"/>
              </a:rPr>
              <a:t>Measure Force </a:t>
            </a:r>
            <a:endParaRPr sz="3400">
              <a:solidFill>
                <a:schemeClr val="lt1"/>
              </a:solidFill>
              <a:latin typeface="Verdana"/>
              <a:ea typeface="Verdana"/>
              <a:cs typeface="Verdana"/>
              <a:sym typeface="Verdana"/>
            </a:endParaRPr>
          </a:p>
          <a:p>
            <a:pPr indent="-495300" lvl="0" marL="457200" marR="0" rtl="0" algn="l">
              <a:lnSpc>
                <a:spcPct val="115000"/>
              </a:lnSpc>
              <a:spcBef>
                <a:spcPts val="0"/>
              </a:spcBef>
              <a:spcAft>
                <a:spcPts val="0"/>
              </a:spcAft>
              <a:buClr>
                <a:schemeClr val="lt1"/>
              </a:buClr>
              <a:buSzPts val="3400"/>
              <a:buFont typeface="Verdana"/>
              <a:buChar char="•"/>
            </a:pPr>
            <a:r>
              <a:rPr lang="en-US" sz="3400">
                <a:solidFill>
                  <a:schemeClr val="lt1"/>
                </a:solidFill>
                <a:latin typeface="Verdana"/>
                <a:ea typeface="Verdana"/>
                <a:cs typeface="Verdana"/>
                <a:sym typeface="Verdana"/>
              </a:rPr>
              <a:t>Safety for the Birds</a:t>
            </a:r>
            <a:endParaRPr sz="3400">
              <a:solidFill>
                <a:schemeClr val="lt1"/>
              </a:solidFill>
              <a:latin typeface="Verdana"/>
              <a:ea typeface="Verdana"/>
              <a:cs typeface="Verdana"/>
              <a:sym typeface="Verdana"/>
            </a:endParaRPr>
          </a:p>
          <a:p>
            <a:pPr indent="-495300" lvl="0" marL="457200" marR="0" rtl="0" algn="l">
              <a:lnSpc>
                <a:spcPct val="115000"/>
              </a:lnSpc>
              <a:spcBef>
                <a:spcPts val="0"/>
              </a:spcBef>
              <a:spcAft>
                <a:spcPts val="0"/>
              </a:spcAft>
              <a:buClr>
                <a:schemeClr val="lt1"/>
              </a:buClr>
              <a:buSzPts val="3400"/>
              <a:buFont typeface="Verdana"/>
              <a:buChar char="•"/>
            </a:pPr>
            <a:r>
              <a:rPr lang="en-US" sz="3400">
                <a:solidFill>
                  <a:schemeClr val="lt1"/>
                </a:solidFill>
                <a:latin typeface="Verdana"/>
                <a:ea typeface="Verdana"/>
                <a:cs typeface="Verdana"/>
                <a:sym typeface="Verdana"/>
              </a:rPr>
              <a:t>Data Visualization</a:t>
            </a:r>
            <a:endParaRPr sz="3400">
              <a:solidFill>
                <a:schemeClr val="lt1"/>
              </a:solidFill>
              <a:latin typeface="Verdana"/>
              <a:ea typeface="Verdana"/>
              <a:cs typeface="Verdana"/>
              <a:sym typeface="Verdana"/>
            </a:endParaRPr>
          </a:p>
          <a:p>
            <a:pPr indent="-495300" lvl="0" marL="457200" marR="0" rtl="0" algn="l">
              <a:lnSpc>
                <a:spcPct val="115000"/>
              </a:lnSpc>
              <a:spcBef>
                <a:spcPts val="0"/>
              </a:spcBef>
              <a:spcAft>
                <a:spcPts val="0"/>
              </a:spcAft>
              <a:buClr>
                <a:schemeClr val="lt1"/>
              </a:buClr>
              <a:buSzPts val="3400"/>
              <a:buFont typeface="Verdana"/>
              <a:buChar char="•"/>
            </a:pPr>
            <a:r>
              <a:rPr lang="en-US" sz="3400">
                <a:solidFill>
                  <a:schemeClr val="lt1"/>
                </a:solidFill>
                <a:latin typeface="Verdana"/>
                <a:ea typeface="Verdana"/>
                <a:cs typeface="Verdana"/>
                <a:sym typeface="Verdana"/>
              </a:rPr>
              <a:t>Cleanability of System</a:t>
            </a:r>
            <a:endParaRPr sz="3400">
              <a:solidFill>
                <a:schemeClr val="lt1"/>
              </a:solidFill>
              <a:latin typeface="Verdana"/>
              <a:ea typeface="Verdana"/>
              <a:cs typeface="Verdana"/>
              <a:sym typeface="Verdana"/>
            </a:endParaRPr>
          </a:p>
          <a:p>
            <a:pPr indent="-495300" lvl="0" marL="457200" marR="0" rtl="0" algn="l">
              <a:lnSpc>
                <a:spcPct val="115000"/>
              </a:lnSpc>
              <a:spcBef>
                <a:spcPts val="0"/>
              </a:spcBef>
              <a:spcAft>
                <a:spcPts val="0"/>
              </a:spcAft>
              <a:buClr>
                <a:schemeClr val="lt1"/>
              </a:buClr>
              <a:buSzPts val="3400"/>
              <a:buFont typeface="Verdana"/>
              <a:buChar char="•"/>
            </a:pPr>
            <a:r>
              <a:rPr lang="en-US" sz="3400">
                <a:solidFill>
                  <a:schemeClr val="lt1"/>
                </a:solidFill>
                <a:latin typeface="Verdana"/>
                <a:ea typeface="Verdana"/>
                <a:cs typeface="Verdana"/>
                <a:sym typeface="Verdana"/>
              </a:rPr>
              <a:t>Damage Resilient</a:t>
            </a:r>
            <a:endParaRPr sz="3400">
              <a:solidFill>
                <a:schemeClr val="lt1"/>
              </a:solidFill>
              <a:latin typeface="Verdana"/>
              <a:ea typeface="Verdana"/>
              <a:cs typeface="Verdana"/>
              <a:sym typeface="Verdana"/>
            </a:endParaRPr>
          </a:p>
          <a:p>
            <a:pPr indent="-495300" lvl="0" marL="457200" marR="0" rtl="0" algn="l">
              <a:lnSpc>
                <a:spcPct val="115000"/>
              </a:lnSpc>
              <a:spcBef>
                <a:spcPts val="0"/>
              </a:spcBef>
              <a:spcAft>
                <a:spcPts val="0"/>
              </a:spcAft>
              <a:buClr>
                <a:schemeClr val="lt1"/>
              </a:buClr>
              <a:buSzPts val="3400"/>
              <a:buFont typeface="Verdana"/>
              <a:buChar char="•"/>
            </a:pPr>
            <a:r>
              <a:rPr lang="en-US" sz="3400">
                <a:solidFill>
                  <a:schemeClr val="lt1"/>
                </a:solidFill>
                <a:latin typeface="Verdana"/>
                <a:ea typeface="Verdana"/>
                <a:cs typeface="Verdana"/>
                <a:sym typeface="Verdana"/>
              </a:rPr>
              <a:t>Mounting to Side of Cage</a:t>
            </a:r>
            <a:endParaRPr sz="3400">
              <a:solidFill>
                <a:schemeClr val="lt1"/>
              </a:solidFill>
              <a:latin typeface="Verdana"/>
              <a:ea typeface="Verdana"/>
              <a:cs typeface="Verdana"/>
              <a:sym typeface="Verdana"/>
            </a:endParaRPr>
          </a:p>
          <a:p>
            <a:pPr indent="-495300" lvl="0" marL="457200" marR="0" rtl="0" algn="l">
              <a:lnSpc>
                <a:spcPct val="115000"/>
              </a:lnSpc>
              <a:spcBef>
                <a:spcPts val="0"/>
              </a:spcBef>
              <a:spcAft>
                <a:spcPts val="0"/>
              </a:spcAft>
              <a:buClr>
                <a:schemeClr val="lt1"/>
              </a:buClr>
              <a:buSzPts val="3400"/>
              <a:buFont typeface="Verdana"/>
              <a:buChar char="•"/>
            </a:pPr>
            <a:r>
              <a:rPr lang="en-US" sz="3400">
                <a:solidFill>
                  <a:schemeClr val="lt1"/>
                </a:solidFill>
                <a:latin typeface="Verdana"/>
                <a:ea typeface="Verdana"/>
                <a:cs typeface="Verdana"/>
                <a:sym typeface="Verdana"/>
              </a:rPr>
              <a:t>Bird Accessibility</a:t>
            </a:r>
            <a:endParaRPr sz="3400">
              <a:solidFill>
                <a:schemeClr val="lt1"/>
              </a:solidFill>
              <a:latin typeface="Verdana"/>
              <a:ea typeface="Verdana"/>
              <a:cs typeface="Verdana"/>
              <a:sym typeface="Verdana"/>
            </a:endParaRPr>
          </a:p>
          <a:p>
            <a:pPr indent="-495300" lvl="0" marL="457200" marR="0" rtl="0" algn="l">
              <a:lnSpc>
                <a:spcPct val="115000"/>
              </a:lnSpc>
              <a:spcBef>
                <a:spcPts val="0"/>
              </a:spcBef>
              <a:spcAft>
                <a:spcPts val="0"/>
              </a:spcAft>
              <a:buClr>
                <a:schemeClr val="lt1"/>
              </a:buClr>
              <a:buSzPts val="3400"/>
              <a:buFont typeface="Verdana"/>
              <a:buChar char="•"/>
            </a:pPr>
            <a:r>
              <a:rPr lang="en-US" sz="3400">
                <a:solidFill>
                  <a:schemeClr val="lt1"/>
                </a:solidFill>
                <a:latin typeface="Verdana"/>
                <a:ea typeface="Verdana"/>
                <a:cs typeface="Verdana"/>
                <a:sym typeface="Verdana"/>
              </a:rPr>
              <a:t>Budget</a:t>
            </a:r>
            <a:endParaRPr sz="3400">
              <a:solidFill>
                <a:schemeClr val="lt1"/>
              </a:solidFill>
              <a:latin typeface="Verdana"/>
              <a:ea typeface="Verdana"/>
              <a:cs typeface="Verdana"/>
              <a:sym typeface="Verdana"/>
            </a:endParaRPr>
          </a:p>
          <a:p>
            <a:pPr indent="0" lvl="0" marL="0" marR="0" rtl="0" algn="l">
              <a:lnSpc>
                <a:spcPct val="120000"/>
              </a:lnSpc>
              <a:spcBef>
                <a:spcPts val="2600"/>
              </a:spcBef>
              <a:spcAft>
                <a:spcPts val="0"/>
              </a:spcAft>
              <a:buNone/>
            </a:pPr>
            <a:r>
              <a:t/>
            </a:r>
            <a:endParaRPr/>
          </a:p>
        </p:txBody>
      </p:sp>
      <p:sp>
        <p:nvSpPr>
          <p:cNvPr id="49" name="Google Shape;49;p1"/>
          <p:cNvSpPr txBox="1"/>
          <p:nvPr/>
        </p:nvSpPr>
        <p:spPr>
          <a:xfrm>
            <a:off x="36835025" y="28157375"/>
            <a:ext cx="5579400" cy="233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800">
                <a:solidFill>
                  <a:schemeClr val="dk1"/>
                </a:solidFill>
              </a:rPr>
              <a:t>Shengmei Hu</a:t>
            </a:r>
            <a:endParaRPr sz="2800">
              <a:solidFill>
                <a:schemeClr val="dk1"/>
              </a:solidFill>
            </a:endParaRPr>
          </a:p>
          <a:p>
            <a:pPr indent="0" lvl="0" marL="0" rtl="0" algn="l">
              <a:spcBef>
                <a:spcPts val="0"/>
              </a:spcBef>
              <a:spcAft>
                <a:spcPts val="0"/>
              </a:spcAft>
              <a:buNone/>
            </a:pPr>
            <a:r>
              <a:rPr lang="en-US" sz="2800">
                <a:solidFill>
                  <a:schemeClr val="dk1"/>
                </a:solidFill>
              </a:rPr>
              <a:t>hushe@oregonstate.edu </a:t>
            </a:r>
            <a:endParaRPr sz="2800">
              <a:solidFill>
                <a:schemeClr val="dk1"/>
              </a:solidFill>
            </a:endParaRPr>
          </a:p>
          <a:p>
            <a:pPr indent="0" lvl="0" marL="0" rtl="0" algn="l">
              <a:spcBef>
                <a:spcPts val="0"/>
              </a:spcBef>
              <a:spcAft>
                <a:spcPts val="0"/>
              </a:spcAft>
              <a:buNone/>
            </a:pPr>
            <a:r>
              <a:t/>
            </a:r>
            <a:endParaRPr sz="2800">
              <a:solidFill>
                <a:schemeClr val="dk1"/>
              </a:solidFill>
            </a:endParaRPr>
          </a:p>
          <a:p>
            <a:pPr indent="0" lvl="0" marL="0" rtl="0" algn="l">
              <a:spcBef>
                <a:spcPts val="0"/>
              </a:spcBef>
              <a:spcAft>
                <a:spcPts val="0"/>
              </a:spcAft>
              <a:buNone/>
            </a:pPr>
            <a:r>
              <a:rPr lang="en-US" sz="2800">
                <a:solidFill>
                  <a:schemeClr val="dk1"/>
                </a:solidFill>
              </a:rPr>
              <a:t>Force Sensor</a:t>
            </a:r>
            <a:endParaRPr sz="2800">
              <a:solidFill>
                <a:schemeClr val="dk1"/>
              </a:solidFill>
            </a:endParaRPr>
          </a:p>
          <a:p>
            <a:pPr indent="0" lvl="0" marL="0" rtl="0" algn="l">
              <a:spcBef>
                <a:spcPts val="0"/>
              </a:spcBef>
              <a:spcAft>
                <a:spcPts val="0"/>
              </a:spcAft>
              <a:buNone/>
            </a:pPr>
            <a:r>
              <a:rPr lang="en-US" sz="2800">
                <a:solidFill>
                  <a:schemeClr val="dk1"/>
                </a:solidFill>
              </a:rPr>
              <a:t>Main Code</a:t>
            </a:r>
            <a:endParaRPr sz="2800">
              <a:solidFill>
                <a:schemeClr val="dk1"/>
              </a:solidFill>
            </a:endParaRPr>
          </a:p>
        </p:txBody>
      </p:sp>
      <p:sp>
        <p:nvSpPr>
          <p:cNvPr id="50" name="Google Shape;50;p1"/>
          <p:cNvSpPr txBox="1"/>
          <p:nvPr/>
        </p:nvSpPr>
        <p:spPr>
          <a:xfrm>
            <a:off x="37079375" y="24750600"/>
            <a:ext cx="5090700" cy="233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800">
                <a:solidFill>
                  <a:schemeClr val="dk1"/>
                </a:solidFill>
              </a:rPr>
              <a:t>Bradley Martin</a:t>
            </a:r>
            <a:endParaRPr sz="2800">
              <a:solidFill>
                <a:schemeClr val="dk1"/>
              </a:solidFill>
            </a:endParaRPr>
          </a:p>
          <a:p>
            <a:pPr indent="0" lvl="0" marL="0" rtl="0" algn="l">
              <a:spcBef>
                <a:spcPts val="0"/>
              </a:spcBef>
              <a:spcAft>
                <a:spcPts val="0"/>
              </a:spcAft>
              <a:buNone/>
            </a:pPr>
            <a:r>
              <a:rPr lang="en-US" sz="2800">
                <a:solidFill>
                  <a:schemeClr val="dk1"/>
                </a:solidFill>
              </a:rPr>
              <a:t>martbrad@oregonstate.edu</a:t>
            </a:r>
            <a:endParaRPr sz="2800">
              <a:solidFill>
                <a:schemeClr val="dk1"/>
              </a:solidFill>
            </a:endParaRPr>
          </a:p>
          <a:p>
            <a:pPr indent="0" lvl="0" marL="0" rtl="0" algn="l">
              <a:spcBef>
                <a:spcPts val="0"/>
              </a:spcBef>
              <a:spcAft>
                <a:spcPts val="0"/>
              </a:spcAft>
              <a:buNone/>
            </a:pPr>
            <a:r>
              <a:t/>
            </a:r>
            <a:endParaRPr sz="2800">
              <a:solidFill>
                <a:schemeClr val="dk1"/>
              </a:solidFill>
            </a:endParaRPr>
          </a:p>
          <a:p>
            <a:pPr indent="0" lvl="0" marL="0" rtl="0" algn="l">
              <a:spcBef>
                <a:spcPts val="0"/>
              </a:spcBef>
              <a:spcAft>
                <a:spcPts val="0"/>
              </a:spcAft>
              <a:buNone/>
            </a:pPr>
            <a:r>
              <a:rPr lang="en-US" sz="2800">
                <a:solidFill>
                  <a:schemeClr val="dk1"/>
                </a:solidFill>
              </a:rPr>
              <a:t>Database</a:t>
            </a:r>
            <a:endParaRPr sz="2800">
              <a:solidFill>
                <a:schemeClr val="dk1"/>
              </a:solidFill>
            </a:endParaRPr>
          </a:p>
          <a:p>
            <a:pPr indent="0" lvl="0" marL="0" rtl="0" algn="l">
              <a:spcBef>
                <a:spcPts val="0"/>
              </a:spcBef>
              <a:spcAft>
                <a:spcPts val="0"/>
              </a:spcAft>
              <a:buNone/>
            </a:pPr>
            <a:r>
              <a:rPr lang="en-US" sz="2800">
                <a:solidFill>
                  <a:schemeClr val="dk1"/>
                </a:solidFill>
              </a:rPr>
              <a:t>Data Presentation</a:t>
            </a:r>
            <a:endParaRPr sz="2800">
              <a:solidFill>
                <a:schemeClr val="dk1"/>
              </a:solidFill>
            </a:endParaRPr>
          </a:p>
        </p:txBody>
      </p:sp>
      <p:pic>
        <p:nvPicPr>
          <p:cNvPr id="51" name="Google Shape;51;p1"/>
          <p:cNvPicPr preferRelativeResize="0"/>
          <p:nvPr/>
        </p:nvPicPr>
        <p:blipFill rotWithShape="1">
          <a:blip r:embed="rId3">
            <a:alphaModFix/>
          </a:blip>
          <a:srcRect b="9962" l="0" r="10578" t="23574"/>
          <a:stretch/>
        </p:blipFill>
        <p:spPr>
          <a:xfrm>
            <a:off x="33934400" y="17302288"/>
            <a:ext cx="2682675" cy="3756677"/>
          </a:xfrm>
          <a:prstGeom prst="rect">
            <a:avLst/>
          </a:prstGeom>
          <a:noFill/>
          <a:ln>
            <a:noFill/>
          </a:ln>
        </p:spPr>
      </p:pic>
      <p:pic>
        <p:nvPicPr>
          <p:cNvPr id="52" name="Google Shape;52;p1"/>
          <p:cNvPicPr preferRelativeResize="0"/>
          <p:nvPr/>
        </p:nvPicPr>
        <p:blipFill rotWithShape="1">
          <a:blip r:embed="rId4">
            <a:alphaModFix/>
          </a:blip>
          <a:srcRect b="9620" l="22488" r="22488" t="20415"/>
          <a:stretch/>
        </p:blipFill>
        <p:spPr>
          <a:xfrm>
            <a:off x="22723662" y="16290824"/>
            <a:ext cx="8898789" cy="6346101"/>
          </a:xfrm>
          <a:prstGeom prst="rect">
            <a:avLst/>
          </a:prstGeom>
          <a:noFill/>
          <a:ln>
            <a:noFill/>
          </a:ln>
        </p:spPr>
      </p:pic>
      <p:pic>
        <p:nvPicPr>
          <p:cNvPr id="53" name="Google Shape;53;p1"/>
          <p:cNvPicPr preferRelativeResize="0"/>
          <p:nvPr/>
        </p:nvPicPr>
        <p:blipFill>
          <a:blip r:embed="rId5">
            <a:alphaModFix/>
          </a:blip>
          <a:stretch>
            <a:fillRect/>
          </a:stretch>
        </p:blipFill>
        <p:spPr>
          <a:xfrm>
            <a:off x="33934405" y="21577280"/>
            <a:ext cx="2682675" cy="2682675"/>
          </a:xfrm>
          <a:prstGeom prst="rect">
            <a:avLst/>
          </a:prstGeom>
          <a:noFill/>
          <a:ln>
            <a:noFill/>
          </a:ln>
        </p:spPr>
      </p:pic>
      <p:pic>
        <p:nvPicPr>
          <p:cNvPr id="54" name="Google Shape;54;p1"/>
          <p:cNvPicPr preferRelativeResize="0"/>
          <p:nvPr/>
        </p:nvPicPr>
        <p:blipFill rotWithShape="1">
          <a:blip r:embed="rId6">
            <a:alphaModFix/>
          </a:blip>
          <a:srcRect b="8833" l="0" r="0" t="0"/>
          <a:stretch/>
        </p:blipFill>
        <p:spPr>
          <a:xfrm>
            <a:off x="33966675" y="28066425"/>
            <a:ext cx="2682675" cy="3382825"/>
          </a:xfrm>
          <a:prstGeom prst="rect">
            <a:avLst/>
          </a:prstGeom>
          <a:noFill/>
          <a:ln>
            <a:noFill/>
          </a:ln>
        </p:spPr>
      </p:pic>
      <p:pic>
        <p:nvPicPr>
          <p:cNvPr id="55" name="Google Shape;55;p1"/>
          <p:cNvPicPr preferRelativeResize="0"/>
          <p:nvPr/>
        </p:nvPicPr>
        <p:blipFill rotWithShape="1">
          <a:blip r:embed="rId7">
            <a:alphaModFix/>
          </a:blip>
          <a:srcRect b="0" l="0" r="0" t="20197"/>
          <a:stretch/>
        </p:blipFill>
        <p:spPr>
          <a:xfrm>
            <a:off x="33966675" y="24799987"/>
            <a:ext cx="2682675" cy="2854500"/>
          </a:xfrm>
          <a:prstGeom prst="rect">
            <a:avLst/>
          </a:prstGeom>
          <a:noFill/>
          <a:ln>
            <a:noFill/>
          </a:ln>
        </p:spPr>
      </p:pic>
      <p:sp>
        <p:nvSpPr>
          <p:cNvPr id="56" name="Google Shape;56;p1"/>
          <p:cNvSpPr txBox="1"/>
          <p:nvPr/>
        </p:nvSpPr>
        <p:spPr>
          <a:xfrm>
            <a:off x="34250926" y="3463921"/>
            <a:ext cx="8158800" cy="665100"/>
          </a:xfrm>
          <a:prstGeom prst="rect">
            <a:avLst/>
          </a:prstGeom>
          <a:noFill/>
          <a:ln>
            <a:noFill/>
          </a:ln>
        </p:spPr>
        <p:txBody>
          <a:bodyPr anchorCtr="0" anchor="t" bIns="0" lIns="0" spcFirstLastPara="1" rIns="0" wrap="square" tIns="0">
            <a:spAutoFit/>
          </a:bodyPr>
          <a:lstStyle/>
          <a:p>
            <a:pPr indent="0" lvl="0" marL="0" marR="0" rtl="0" algn="l">
              <a:lnSpc>
                <a:spcPct val="90000"/>
              </a:lnSpc>
              <a:spcBef>
                <a:spcPts val="0"/>
              </a:spcBef>
              <a:spcAft>
                <a:spcPts val="0"/>
              </a:spcAft>
              <a:buClr>
                <a:srgbClr val="FFFFFF"/>
              </a:buClr>
              <a:buSzPts val="4800"/>
              <a:buFont typeface="Arial"/>
              <a:buNone/>
            </a:pPr>
            <a:r>
              <a:rPr lang="en-US" sz="4800">
                <a:solidFill>
                  <a:srgbClr val="FFFFFF"/>
                </a:solidFill>
              </a:rPr>
              <a:t>Project Partner</a:t>
            </a:r>
            <a:endParaRPr b="0" i="0" sz="4800" u="none" cap="none" strike="noStrike">
              <a:solidFill>
                <a:srgbClr val="FFFFFF"/>
              </a:solidFill>
              <a:latin typeface="Arial"/>
              <a:ea typeface="Arial"/>
              <a:cs typeface="Arial"/>
              <a:sym typeface="Arial"/>
            </a:endParaRPr>
          </a:p>
        </p:txBody>
      </p:sp>
      <p:pic>
        <p:nvPicPr>
          <p:cNvPr id="57" name="Google Shape;57;p1"/>
          <p:cNvPicPr preferRelativeResize="0"/>
          <p:nvPr/>
        </p:nvPicPr>
        <p:blipFill rotWithShape="1">
          <a:blip r:embed="rId8">
            <a:alphaModFix/>
          </a:blip>
          <a:srcRect b="0" l="3762" r="0" t="0"/>
          <a:stretch/>
        </p:blipFill>
        <p:spPr>
          <a:xfrm>
            <a:off x="34573125" y="10596772"/>
            <a:ext cx="6945900" cy="3992001"/>
          </a:xfrm>
          <a:prstGeom prst="rect">
            <a:avLst/>
          </a:prstGeom>
          <a:noFill/>
          <a:ln>
            <a:noFill/>
          </a:ln>
        </p:spPr>
      </p:pic>
      <p:pic>
        <p:nvPicPr>
          <p:cNvPr id="58" name="Google Shape;58;p1"/>
          <p:cNvPicPr preferRelativeResize="0"/>
          <p:nvPr/>
        </p:nvPicPr>
        <p:blipFill>
          <a:blip r:embed="rId9">
            <a:alphaModFix/>
          </a:blip>
          <a:stretch>
            <a:fillRect/>
          </a:stretch>
        </p:blipFill>
        <p:spPr>
          <a:xfrm>
            <a:off x="34250925" y="4745996"/>
            <a:ext cx="2682675" cy="4032449"/>
          </a:xfrm>
          <a:prstGeom prst="rect">
            <a:avLst/>
          </a:prstGeom>
          <a:noFill/>
          <a:ln>
            <a:noFill/>
          </a:ln>
        </p:spPr>
      </p:pic>
      <p:sp>
        <p:nvSpPr>
          <p:cNvPr id="59" name="Google Shape;59;p1"/>
          <p:cNvSpPr txBox="1"/>
          <p:nvPr/>
        </p:nvSpPr>
        <p:spPr>
          <a:xfrm>
            <a:off x="37403525" y="4978713"/>
            <a:ext cx="5306400" cy="1650000"/>
          </a:xfrm>
          <a:prstGeom prst="rect">
            <a:avLst/>
          </a:prstGeom>
          <a:noFill/>
          <a:ln>
            <a:noFill/>
          </a:ln>
        </p:spPr>
        <p:txBody>
          <a:bodyPr anchorCtr="0" anchor="t" bIns="91425" lIns="91425" spcFirstLastPara="1" rIns="91425" wrap="square" tIns="91425">
            <a:spAutoFit/>
          </a:bodyPr>
          <a:lstStyle/>
          <a:p>
            <a:pPr indent="0" lvl="0" marL="0" rtl="0" algn="l">
              <a:lnSpc>
                <a:spcPct val="120000"/>
              </a:lnSpc>
              <a:spcBef>
                <a:spcPts val="0"/>
              </a:spcBef>
              <a:spcAft>
                <a:spcPts val="0"/>
              </a:spcAft>
              <a:buNone/>
            </a:pPr>
            <a:r>
              <a:rPr lang="en-US" sz="2800">
                <a:solidFill>
                  <a:schemeClr val="dk1"/>
                </a:solidFill>
              </a:rPr>
              <a:t>Dr. Jamie Cornelius</a:t>
            </a:r>
            <a:endParaRPr sz="2800">
              <a:solidFill>
                <a:schemeClr val="dk1"/>
              </a:solidFill>
            </a:endParaRPr>
          </a:p>
          <a:p>
            <a:pPr indent="0" lvl="0" marL="0" rtl="0" algn="l">
              <a:lnSpc>
                <a:spcPct val="120000"/>
              </a:lnSpc>
              <a:spcBef>
                <a:spcPts val="0"/>
              </a:spcBef>
              <a:spcAft>
                <a:spcPts val="0"/>
              </a:spcAft>
              <a:buNone/>
            </a:pPr>
            <a:r>
              <a:rPr lang="en-US" sz="2800">
                <a:solidFill>
                  <a:schemeClr val="dk1"/>
                </a:solidFill>
              </a:rPr>
              <a:t>Assistant Professor</a:t>
            </a:r>
            <a:endParaRPr sz="2800">
              <a:solidFill>
                <a:schemeClr val="dk1"/>
              </a:solidFill>
            </a:endParaRPr>
          </a:p>
          <a:p>
            <a:pPr indent="0" lvl="0" marL="0" rtl="0" algn="l">
              <a:lnSpc>
                <a:spcPct val="120000"/>
              </a:lnSpc>
              <a:spcBef>
                <a:spcPts val="0"/>
              </a:spcBef>
              <a:spcAft>
                <a:spcPts val="0"/>
              </a:spcAft>
              <a:buNone/>
            </a:pPr>
            <a:r>
              <a:rPr lang="en-US" sz="2800">
                <a:solidFill>
                  <a:schemeClr val="dk1"/>
                </a:solidFill>
              </a:rPr>
              <a:t>cornelja@oregonstate.edu</a:t>
            </a:r>
            <a:endParaRPr sz="2800">
              <a:solidFill>
                <a:schemeClr val="dk1"/>
              </a:solidFill>
            </a:endParaRPr>
          </a:p>
        </p:txBody>
      </p:sp>
      <p:sp>
        <p:nvSpPr>
          <p:cNvPr id="60" name="Google Shape;60;p1"/>
          <p:cNvSpPr txBox="1"/>
          <p:nvPr/>
        </p:nvSpPr>
        <p:spPr>
          <a:xfrm>
            <a:off x="33850925" y="8724925"/>
            <a:ext cx="8859000" cy="1569900"/>
          </a:xfrm>
          <a:prstGeom prst="rect">
            <a:avLst/>
          </a:prstGeom>
          <a:noFill/>
          <a:ln>
            <a:noFill/>
          </a:ln>
        </p:spPr>
        <p:txBody>
          <a:bodyPr anchorCtr="0" anchor="t" bIns="91425" lIns="91425" spcFirstLastPara="1" rIns="91425" wrap="square" tIns="91425">
            <a:spAutoFit/>
          </a:bodyPr>
          <a:lstStyle/>
          <a:p>
            <a:pPr indent="0" lvl="0" marL="457200" rtl="0" algn="l">
              <a:spcBef>
                <a:spcPts val="0"/>
              </a:spcBef>
              <a:spcAft>
                <a:spcPts val="0"/>
              </a:spcAft>
              <a:buNone/>
            </a:pPr>
            <a:r>
              <a:rPr lang="en-US" sz="3000">
                <a:solidFill>
                  <a:schemeClr val="dk1"/>
                </a:solidFill>
              </a:rPr>
              <a:t>Ecophysiologist interested in the mechanisms wild animals use to cope with unpredictable and extreme environmental events.</a:t>
            </a:r>
            <a:endParaRPr sz="3000">
              <a:solidFill>
                <a:schemeClr val="dk1"/>
              </a:solidFill>
            </a:endParaRPr>
          </a:p>
        </p:txBody>
      </p:sp>
      <p:pic>
        <p:nvPicPr>
          <p:cNvPr id="61" name="Google Shape;61;p1"/>
          <p:cNvPicPr preferRelativeResize="0"/>
          <p:nvPr/>
        </p:nvPicPr>
        <p:blipFill>
          <a:blip r:embed="rId10">
            <a:alphaModFix/>
          </a:blip>
          <a:stretch>
            <a:fillRect/>
          </a:stretch>
        </p:blipFill>
        <p:spPr>
          <a:xfrm>
            <a:off x="14014874" y="6709763"/>
            <a:ext cx="16480123" cy="8465349"/>
          </a:xfrm>
          <a:prstGeom prst="rect">
            <a:avLst/>
          </a:prstGeom>
          <a:noFill/>
          <a:ln>
            <a:noFill/>
          </a:ln>
        </p:spPr>
      </p:pic>
      <p:pic>
        <p:nvPicPr>
          <p:cNvPr id="62" name="Google Shape;62;p1"/>
          <p:cNvPicPr preferRelativeResize="0"/>
          <p:nvPr/>
        </p:nvPicPr>
        <p:blipFill>
          <a:blip r:embed="rId11">
            <a:alphaModFix/>
          </a:blip>
          <a:stretch>
            <a:fillRect/>
          </a:stretch>
        </p:blipFill>
        <p:spPr>
          <a:xfrm>
            <a:off x="1146425" y="12774325"/>
            <a:ext cx="9418200" cy="5263799"/>
          </a:xfrm>
          <a:prstGeom prst="rect">
            <a:avLst/>
          </a:prstGeom>
          <a:noFill/>
          <a:ln>
            <a:noFill/>
          </a:ln>
        </p:spPr>
      </p:pic>
      <p:sp>
        <p:nvSpPr>
          <p:cNvPr id="63" name="Google Shape;63;p1"/>
          <p:cNvSpPr txBox="1"/>
          <p:nvPr/>
        </p:nvSpPr>
        <p:spPr>
          <a:xfrm>
            <a:off x="4121875" y="18221100"/>
            <a:ext cx="50907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US" sz="3000"/>
              <a:t>Figure 1: </a:t>
            </a:r>
            <a:r>
              <a:rPr i="1" lang="en-US" sz="3000"/>
              <a:t>Foraging Bird</a:t>
            </a:r>
            <a:endParaRPr i="1" sz="3000"/>
          </a:p>
        </p:txBody>
      </p:sp>
      <p:sp>
        <p:nvSpPr>
          <p:cNvPr id="64" name="Google Shape;64;p1"/>
          <p:cNvSpPr txBox="1"/>
          <p:nvPr/>
        </p:nvSpPr>
        <p:spPr>
          <a:xfrm>
            <a:off x="26683800" y="15409700"/>
            <a:ext cx="55794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US" sz="3000"/>
              <a:t>Figure</a:t>
            </a:r>
            <a:r>
              <a:rPr i="1" lang="en-US" sz="3000"/>
              <a:t> 2</a:t>
            </a:r>
            <a:r>
              <a:rPr i="1" lang="en-US" sz="3000"/>
              <a:t>: Block Diagram</a:t>
            </a:r>
            <a:endParaRPr i="1" sz="3000"/>
          </a:p>
        </p:txBody>
      </p:sp>
      <p:sp>
        <p:nvSpPr>
          <p:cNvPr id="65" name="Google Shape;65;p1"/>
          <p:cNvSpPr txBox="1"/>
          <p:nvPr/>
        </p:nvSpPr>
        <p:spPr>
          <a:xfrm>
            <a:off x="26956700" y="22636925"/>
            <a:ext cx="53064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US" sz="3000"/>
              <a:t>Figure</a:t>
            </a:r>
            <a:r>
              <a:rPr i="1" lang="en-US" sz="3000"/>
              <a:t> 3</a:t>
            </a:r>
            <a:r>
              <a:rPr i="1" lang="en-US" sz="3000"/>
              <a:t>: Mechanical Drawing</a:t>
            </a:r>
            <a:endParaRPr i="1" sz="3000"/>
          </a:p>
        </p:txBody>
      </p:sp>
      <p:sp>
        <p:nvSpPr>
          <p:cNvPr id="66" name="Google Shape;66;p1"/>
          <p:cNvSpPr txBox="1"/>
          <p:nvPr/>
        </p:nvSpPr>
        <p:spPr>
          <a:xfrm>
            <a:off x="36140475" y="14522500"/>
            <a:ext cx="55794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US" sz="3000"/>
              <a:t>Figure</a:t>
            </a:r>
            <a:r>
              <a:rPr i="1" lang="en-US" sz="3000"/>
              <a:t> 4</a:t>
            </a:r>
            <a:r>
              <a:rPr i="1" lang="en-US" sz="3000"/>
              <a:t>: Bird Testing</a:t>
            </a:r>
            <a:endParaRPr i="1" sz="3000"/>
          </a:p>
        </p:txBody>
      </p:sp>
    </p:spTree>
  </p:cSld>
  <p:clrMapOvr>
    <a:masterClrMapping/>
  </p:clrMapOvr>
</p:sld>
</file>

<file path=ppt/theme/theme1.xml><?xml version="1.0" encoding="utf-8"?>
<a:theme xmlns:a="http://schemas.openxmlformats.org/drawingml/2006/main" xmlns:r="http://schemas.openxmlformats.org/officeDocument/2006/relationships" name="research_poster_template-48x36">
  <a:themeElements>
    <a:clrScheme name="OSU COE">
      <a:dk1>
        <a:srgbClr val="000000"/>
      </a:dk1>
      <a:lt1>
        <a:srgbClr val="FFFFFF"/>
      </a:lt1>
      <a:dk2>
        <a:srgbClr val="D63F20"/>
      </a:dk2>
      <a:lt2>
        <a:srgbClr val="B1B2B1"/>
      </a:lt2>
      <a:accent1>
        <a:srgbClr val="7D7819"/>
      </a:accent1>
      <a:accent2>
        <a:srgbClr val="004760"/>
      </a:accent2>
      <a:accent3>
        <a:srgbClr val="EFB31D"/>
      </a:accent3>
      <a:accent4>
        <a:srgbClr val="002F32"/>
      </a:accent4>
      <a:accent5>
        <a:srgbClr val="00747E"/>
      </a:accent5>
      <a:accent6>
        <a:srgbClr val="777877"/>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2017-04-19T21:01:26Z</dcterms:created>
  <dc:creator>Microsoft Office User</dc:creator>
</cp:coreProperties>
</file>