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f92fbd04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1f92fbd04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f92fbd04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1f92fbd04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f92fbd04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f92fbd04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1f92fbd04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1f92fbd04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f92fbd04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1f92fbd04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1f92fbd04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1f92fbd04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1f92fbd04d_1_1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1f92fbd04d_1_1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1f92fbd04d_1_1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1f92fbd04d_1_1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1f92fbd04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1f92fbd04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1f92fbd04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1f92fbd04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1f92fbd04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1f92fbd04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f92fbd04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f92fbd04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f92fbd04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1f92fbd04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f92fbd04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f92fbd04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16875" y="1170125"/>
            <a:ext cx="5017500" cy="102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Party Time Timer</a:t>
            </a:r>
            <a:endParaRPr/>
          </a:p>
        </p:txBody>
      </p:sp>
      <p:sp>
        <p:nvSpPr>
          <p:cNvPr id="135" name="Google Shape;135;p13"/>
          <p:cNvSpPr txBox="1"/>
          <p:nvPr>
            <p:ph idx="1" type="subTitle"/>
          </p:nvPr>
        </p:nvSpPr>
        <p:spPr>
          <a:xfrm>
            <a:off x="508500" y="2919535"/>
            <a:ext cx="8222100" cy="1698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100"/>
              <a:t>Joelle Czarissa Perez</a:t>
            </a:r>
            <a:endParaRPr sz="2100"/>
          </a:p>
          <a:p>
            <a:pPr indent="0" lvl="0" marL="0" rtl="0" algn="l">
              <a:lnSpc>
                <a:spcPct val="115000"/>
              </a:lnSpc>
              <a:spcBef>
                <a:spcPts val="0"/>
              </a:spcBef>
              <a:spcAft>
                <a:spcPts val="0"/>
              </a:spcAft>
              <a:buClr>
                <a:schemeClr val="dk1"/>
              </a:buClr>
              <a:buSzPts val="1100"/>
              <a:buFont typeface="Arial"/>
              <a:buNone/>
            </a:pPr>
            <a:r>
              <a:rPr lang="en" sz="2100"/>
              <a:t>Portia Bailey</a:t>
            </a:r>
            <a:endParaRPr sz="3800"/>
          </a:p>
        </p:txBody>
      </p:sp>
      <p:pic>
        <p:nvPicPr>
          <p:cNvPr id="136" name="Google Shape;136;p13"/>
          <p:cNvPicPr preferRelativeResize="0"/>
          <p:nvPr/>
        </p:nvPicPr>
        <p:blipFill>
          <a:blip r:embed="rId3">
            <a:alphaModFix/>
          </a:blip>
          <a:stretch>
            <a:fillRect/>
          </a:stretch>
        </p:blipFill>
        <p:spPr>
          <a:xfrm>
            <a:off x="5234375" y="240941"/>
            <a:ext cx="3496225" cy="466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Display Control Block - Functionality</a:t>
            </a:r>
            <a:endParaRPr sz="2700"/>
          </a:p>
        </p:txBody>
      </p:sp>
      <p:sp>
        <p:nvSpPr>
          <p:cNvPr id="197" name="Google Shape;197;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This block controls any behavior that relates to updating the seven segment display. This includes all user inputs such as setting the time, starting and </a:t>
            </a:r>
            <a:r>
              <a:rPr lang="en" sz="1700"/>
              <a:t>resetting</a:t>
            </a:r>
            <a:r>
              <a:rPr lang="en" sz="1700"/>
              <a:t> the timer, and adjusting the brightness level of the display. This block fulfills the accuracy requirement and the light adjustable brightness requirement for this project.</a:t>
            </a:r>
            <a:endParaRPr sz="1700"/>
          </a:p>
          <a:p>
            <a:pPr indent="0" lvl="0" marL="0" rtl="0" algn="l">
              <a:lnSpc>
                <a:spcPct val="100000"/>
              </a:lnSpc>
              <a:spcBef>
                <a:spcPts val="1200"/>
              </a:spcBef>
              <a:spcAft>
                <a:spcPts val="0"/>
              </a:spcAft>
              <a:buNone/>
            </a:pPr>
            <a:r>
              <a:rPr lang="en" sz="1900"/>
              <a:t>Challenges:</a:t>
            </a:r>
            <a:endParaRPr sz="1900"/>
          </a:p>
          <a:p>
            <a:pPr indent="-387350" lvl="1" marL="914400" rtl="0" algn="l">
              <a:lnSpc>
                <a:spcPct val="100000"/>
              </a:lnSpc>
              <a:spcBef>
                <a:spcPts val="0"/>
              </a:spcBef>
              <a:spcAft>
                <a:spcPts val="0"/>
              </a:spcAft>
              <a:buSzPts val="2500"/>
              <a:buChar char="-"/>
            </a:pPr>
            <a:r>
              <a:rPr lang="en" sz="1900"/>
              <a:t>During the integration phase, some of the push buttons were damaged when being desoldered from a protoboard. </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00"/>
              <a:t>Display Control Block - Wiring Diagram and 7-Seg Display Pinout</a:t>
            </a:r>
            <a:endParaRPr sz="2700"/>
          </a:p>
        </p:txBody>
      </p:sp>
      <p:sp>
        <p:nvSpPr>
          <p:cNvPr id="203" name="Google Shape;203;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4" name="Google Shape;204;p23"/>
          <p:cNvPicPr preferRelativeResize="0"/>
          <p:nvPr/>
        </p:nvPicPr>
        <p:blipFill>
          <a:blip r:embed="rId3">
            <a:alphaModFix/>
          </a:blip>
          <a:stretch>
            <a:fillRect/>
          </a:stretch>
        </p:blipFill>
        <p:spPr>
          <a:xfrm>
            <a:off x="364925" y="1567550"/>
            <a:ext cx="5130913" cy="2935450"/>
          </a:xfrm>
          <a:prstGeom prst="rect">
            <a:avLst/>
          </a:prstGeom>
          <a:noFill/>
          <a:ln>
            <a:noFill/>
          </a:ln>
        </p:spPr>
      </p:pic>
      <p:pic>
        <p:nvPicPr>
          <p:cNvPr id="205" name="Google Shape;205;p23"/>
          <p:cNvPicPr preferRelativeResize="0"/>
          <p:nvPr/>
        </p:nvPicPr>
        <p:blipFill>
          <a:blip r:embed="rId4">
            <a:alphaModFix/>
          </a:blip>
          <a:stretch>
            <a:fillRect/>
          </a:stretch>
        </p:blipFill>
        <p:spPr>
          <a:xfrm>
            <a:off x="6583875" y="2266363"/>
            <a:ext cx="2203175" cy="151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Alarm Control Block - Functionality</a:t>
            </a:r>
            <a:endParaRPr sz="2700"/>
          </a:p>
        </p:txBody>
      </p:sp>
      <p:sp>
        <p:nvSpPr>
          <p:cNvPr id="211" name="Google Shape;211;p2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This block controls all behaviors regarding the speaker. The Arduino in this block controls when the speaker outputs a tone, as well as ensures that the tone is at 440 hz which fulfills the tone requirement and the warning tone requirement. In addition, the block also has an amplifier circuit which ensures that the speaker outputs a loud </a:t>
            </a:r>
            <a:r>
              <a:rPr lang="en" sz="1700"/>
              <a:t>enough</a:t>
            </a:r>
            <a:r>
              <a:rPr lang="en" sz="1700"/>
              <a:t> tone to be audible.</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Alarm Control Block - Wiring Diagram</a:t>
            </a:r>
            <a:endParaRPr/>
          </a:p>
        </p:txBody>
      </p:sp>
      <p:sp>
        <p:nvSpPr>
          <p:cNvPr id="217" name="Google Shape;217;p2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8" name="Google Shape;218;p25"/>
          <p:cNvPicPr preferRelativeResize="0"/>
          <p:nvPr/>
        </p:nvPicPr>
        <p:blipFill>
          <a:blip r:embed="rId3">
            <a:alphaModFix/>
          </a:blip>
          <a:stretch>
            <a:fillRect/>
          </a:stretch>
        </p:blipFill>
        <p:spPr>
          <a:xfrm>
            <a:off x="1845150" y="1361038"/>
            <a:ext cx="5943600" cy="332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Achievements</a:t>
            </a:r>
            <a:endParaRPr sz="2700"/>
          </a:p>
        </p:txBody>
      </p:sp>
      <p:sp>
        <p:nvSpPr>
          <p:cNvPr id="224" name="Google Shape;224;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Learned how to go through an iterative design process</a:t>
            </a:r>
            <a:endParaRPr sz="1700"/>
          </a:p>
          <a:p>
            <a:pPr indent="-336550" lvl="0" marL="457200" rtl="0" algn="l">
              <a:spcBef>
                <a:spcPts val="0"/>
              </a:spcBef>
              <a:spcAft>
                <a:spcPts val="0"/>
              </a:spcAft>
              <a:buSzPts val="1700"/>
              <a:buChar char="●"/>
            </a:pPr>
            <a:r>
              <a:rPr lang="en" sz="1700"/>
              <a:t>Learned how to use 3D design software (TinkerCAD)</a:t>
            </a:r>
            <a:endParaRPr sz="1700"/>
          </a:p>
          <a:p>
            <a:pPr indent="-336550" lvl="0" marL="457200" rtl="0" algn="l">
              <a:spcBef>
                <a:spcPts val="0"/>
              </a:spcBef>
              <a:spcAft>
                <a:spcPts val="0"/>
              </a:spcAft>
              <a:buSzPts val="1700"/>
              <a:buChar char="●"/>
            </a:pPr>
            <a:r>
              <a:rPr lang="en" sz="1700"/>
              <a:t>Learned how to design a PCB through KiCad</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Future Developments/Uses</a:t>
            </a:r>
            <a:endParaRPr sz="2700"/>
          </a:p>
        </p:txBody>
      </p:sp>
      <p:sp>
        <p:nvSpPr>
          <p:cNvPr id="230" name="Google Shape;230;p27"/>
          <p:cNvSpPr txBox="1"/>
          <p:nvPr>
            <p:ph idx="1" type="body"/>
          </p:nvPr>
        </p:nvSpPr>
        <p:spPr>
          <a:xfrm>
            <a:off x="1297500" y="1567550"/>
            <a:ext cx="7038900" cy="22683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Desolder broken IC from PCB and solder on a working IC in order to add a PCB (buck voltage regulator) to the final product</a:t>
            </a:r>
            <a:endParaRPr sz="1700"/>
          </a:p>
          <a:p>
            <a:pPr indent="-336550" lvl="0" marL="457200" rtl="0" algn="l">
              <a:spcBef>
                <a:spcPts val="0"/>
              </a:spcBef>
              <a:spcAft>
                <a:spcPts val="0"/>
              </a:spcAft>
              <a:buSzPts val="1700"/>
              <a:buChar char="●"/>
            </a:pPr>
            <a:r>
              <a:rPr lang="en" sz="1700"/>
              <a:t>Implement a sound chip in the system so custom alarm tones/sounds can be added</a:t>
            </a:r>
            <a:endParaRPr sz="1700"/>
          </a:p>
          <a:p>
            <a:pPr indent="-336550" lvl="0" marL="457200" rtl="0" algn="l">
              <a:spcBef>
                <a:spcPts val="0"/>
              </a:spcBef>
              <a:spcAft>
                <a:spcPts val="0"/>
              </a:spcAft>
              <a:buSzPts val="1700"/>
              <a:buChar char="●"/>
            </a:pPr>
            <a:r>
              <a:rPr lang="en" sz="1700"/>
              <a:t>Add additional user inputs (switches) and edit Display Control block’s Arduino code to add stopwatch functionality</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Project Overview</a:t>
            </a:r>
            <a:endParaRPr sz="2700"/>
          </a:p>
        </p:txBody>
      </p:sp>
      <p:sp>
        <p:nvSpPr>
          <p:cNvPr id="142" name="Google Shape;142;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The project asks for the team to create a timer. The timer will have two user outputs in the form of a seven segment display and a speaker. The timer will also allow user inputs in the form of switches and/or potentiometers.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System Requirements</a:t>
            </a:r>
            <a:endParaRPr sz="2700"/>
          </a:p>
        </p:txBody>
      </p:sp>
      <p:sp>
        <p:nvSpPr>
          <p:cNvPr id="148" name="Google Shape;148;p15"/>
          <p:cNvSpPr txBox="1"/>
          <p:nvPr>
            <p:ph idx="1" type="body"/>
          </p:nvPr>
        </p:nvSpPr>
        <p:spPr>
          <a:xfrm>
            <a:off x="840300" y="1567550"/>
            <a:ext cx="3403200" cy="1781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System should be accurate</a:t>
            </a:r>
            <a:endParaRPr sz="1700"/>
          </a:p>
          <a:p>
            <a:pPr indent="-336550" lvl="1" marL="914400" rtl="0" algn="l">
              <a:spcBef>
                <a:spcPts val="0"/>
              </a:spcBef>
              <a:spcAft>
                <a:spcPts val="0"/>
              </a:spcAft>
              <a:buSzPts val="1700"/>
              <a:buChar char="○"/>
            </a:pPr>
            <a:r>
              <a:rPr lang="en" sz="1700"/>
              <a:t>&lt;1 second off every minute</a:t>
            </a:r>
            <a:endParaRPr sz="1700"/>
          </a:p>
          <a:p>
            <a:pPr indent="-336550" lvl="0" marL="457200" rtl="0" algn="l">
              <a:spcBef>
                <a:spcPts val="0"/>
              </a:spcBef>
              <a:spcAft>
                <a:spcPts val="0"/>
              </a:spcAft>
              <a:buSzPts val="1700"/>
              <a:buChar char="●"/>
            </a:pPr>
            <a:r>
              <a:rPr lang="en" sz="1700"/>
              <a:t>System should be safe</a:t>
            </a:r>
            <a:endParaRPr sz="1700"/>
          </a:p>
          <a:p>
            <a:pPr indent="-336550" lvl="1" marL="914400" rtl="0" algn="l">
              <a:spcBef>
                <a:spcPts val="0"/>
              </a:spcBef>
              <a:spcAft>
                <a:spcPts val="0"/>
              </a:spcAft>
              <a:buSzPts val="1700"/>
              <a:buChar char="○"/>
            </a:pPr>
            <a:r>
              <a:rPr lang="en" sz="1700"/>
              <a:t>IP43, power switch, connectors</a:t>
            </a:r>
            <a:endParaRPr sz="1700"/>
          </a:p>
          <a:p>
            <a:pPr indent="-336550" lvl="0" marL="457200" rtl="0" algn="l">
              <a:spcBef>
                <a:spcPts val="0"/>
              </a:spcBef>
              <a:spcAft>
                <a:spcPts val="0"/>
              </a:spcAft>
              <a:buSzPts val="1700"/>
              <a:buChar char="●"/>
            </a:pPr>
            <a:r>
              <a:rPr lang="en" sz="1700"/>
              <a:t>System should be itutive</a:t>
            </a:r>
            <a:endParaRPr sz="1700"/>
          </a:p>
          <a:p>
            <a:pPr indent="-336550" lvl="1" marL="914400" rtl="0" algn="l">
              <a:spcBef>
                <a:spcPts val="0"/>
              </a:spcBef>
              <a:spcAft>
                <a:spcPts val="0"/>
              </a:spcAft>
              <a:buSzPts val="1700"/>
              <a:buChar char="○"/>
            </a:pPr>
            <a:r>
              <a:rPr lang="en" sz="1700"/>
              <a:t>Switches, labels</a:t>
            </a:r>
            <a:endParaRPr sz="1700"/>
          </a:p>
        </p:txBody>
      </p:sp>
      <p:sp>
        <p:nvSpPr>
          <p:cNvPr id="149" name="Google Shape;149;p15"/>
          <p:cNvSpPr txBox="1"/>
          <p:nvPr>
            <p:ph idx="2" type="body"/>
          </p:nvPr>
        </p:nvSpPr>
        <p:spPr>
          <a:xfrm>
            <a:off x="4360300" y="1567550"/>
            <a:ext cx="4783800" cy="2184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The alarm should have an easy tone to hear</a:t>
            </a:r>
            <a:endParaRPr sz="1700"/>
          </a:p>
          <a:p>
            <a:pPr indent="-336550" lvl="1" marL="914400" rtl="0" algn="l">
              <a:spcBef>
                <a:spcPts val="0"/>
              </a:spcBef>
              <a:spcAft>
                <a:spcPts val="0"/>
              </a:spcAft>
              <a:buSzPts val="1700"/>
              <a:buChar char="○"/>
            </a:pPr>
            <a:r>
              <a:rPr lang="en" sz="1700"/>
              <a:t>440 hz alarm</a:t>
            </a:r>
            <a:endParaRPr sz="1700"/>
          </a:p>
          <a:p>
            <a:pPr indent="-336550" lvl="0" marL="457200" rtl="0" algn="l">
              <a:spcBef>
                <a:spcPts val="0"/>
              </a:spcBef>
              <a:spcAft>
                <a:spcPts val="0"/>
              </a:spcAft>
              <a:buSzPts val="1700"/>
              <a:buChar char="●"/>
            </a:pPr>
            <a:r>
              <a:rPr lang="en" sz="1700"/>
              <a:t>System should have dimmable lights</a:t>
            </a:r>
            <a:endParaRPr sz="1700"/>
          </a:p>
          <a:p>
            <a:pPr indent="-336550" lvl="1" marL="914400" rtl="0" algn="l">
              <a:spcBef>
                <a:spcPts val="0"/>
              </a:spcBef>
              <a:spcAft>
                <a:spcPts val="0"/>
              </a:spcAft>
              <a:buSzPts val="1700"/>
              <a:buChar char="○"/>
            </a:pPr>
            <a:r>
              <a:rPr lang="en" sz="1700"/>
              <a:t>3 brightness levels</a:t>
            </a:r>
            <a:endParaRPr sz="1700"/>
          </a:p>
          <a:p>
            <a:pPr indent="-336550" lvl="0" marL="457200" rtl="0" algn="l">
              <a:spcBef>
                <a:spcPts val="0"/>
              </a:spcBef>
              <a:spcAft>
                <a:spcPts val="0"/>
              </a:spcAft>
              <a:buSzPts val="1700"/>
              <a:buChar char="●"/>
            </a:pPr>
            <a:r>
              <a:rPr lang="en" sz="1700"/>
              <a:t>Additional requirement :  Warning alarm at 10 seconds</a:t>
            </a:r>
            <a:endParaRPr sz="1700"/>
          </a:p>
          <a:p>
            <a:pPr indent="-336550" lvl="1" marL="914400" rtl="0" algn="l">
              <a:spcBef>
                <a:spcPts val="0"/>
              </a:spcBef>
              <a:spcAft>
                <a:spcPts val="0"/>
              </a:spcAft>
              <a:buSzPts val="1700"/>
              <a:buChar char="○"/>
            </a:pPr>
            <a:r>
              <a:rPr lang="en" sz="1700"/>
              <a:t>Alarm every second starting at 10s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Contributors</a:t>
            </a:r>
            <a:endParaRPr sz="2700"/>
          </a:p>
        </p:txBody>
      </p:sp>
      <p:sp>
        <p:nvSpPr>
          <p:cNvPr id="155" name="Google Shape;155;p16"/>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700"/>
              <a:t>Joelle Czarissa Perez</a:t>
            </a:r>
            <a:endParaRPr sz="1700"/>
          </a:p>
          <a:p>
            <a:pPr indent="-336550" lvl="0" marL="457200" rtl="0" algn="l">
              <a:spcBef>
                <a:spcPts val="1200"/>
              </a:spcBef>
              <a:spcAft>
                <a:spcPts val="0"/>
              </a:spcAft>
              <a:buSzPts val="1700"/>
              <a:buChar char="●"/>
            </a:pPr>
            <a:r>
              <a:rPr lang="en" sz="1700"/>
              <a:t>Arduino/Code</a:t>
            </a:r>
            <a:endParaRPr sz="1700"/>
          </a:p>
          <a:p>
            <a:pPr indent="-336550" lvl="1" marL="914400" rtl="0" algn="l">
              <a:spcBef>
                <a:spcPts val="0"/>
              </a:spcBef>
              <a:spcAft>
                <a:spcPts val="0"/>
              </a:spcAft>
              <a:buSzPts val="1700"/>
              <a:buChar char="○"/>
            </a:pPr>
            <a:r>
              <a:rPr lang="en" sz="1700"/>
              <a:t>Seven Segment Display</a:t>
            </a:r>
            <a:endParaRPr sz="1700"/>
          </a:p>
          <a:p>
            <a:pPr indent="-336550" lvl="1" marL="914400" rtl="0" algn="l">
              <a:spcBef>
                <a:spcPts val="0"/>
              </a:spcBef>
              <a:spcAft>
                <a:spcPts val="0"/>
              </a:spcAft>
              <a:buSzPts val="1700"/>
              <a:buChar char="○"/>
            </a:pPr>
            <a:r>
              <a:rPr lang="en" sz="1700"/>
              <a:t>Speaker</a:t>
            </a:r>
            <a:endParaRPr sz="1700"/>
          </a:p>
          <a:p>
            <a:pPr indent="-336550" lvl="0" marL="457200" rtl="0" algn="l">
              <a:spcBef>
                <a:spcPts val="0"/>
              </a:spcBef>
              <a:spcAft>
                <a:spcPts val="0"/>
              </a:spcAft>
              <a:buSzPts val="1700"/>
              <a:buChar char="●"/>
            </a:pPr>
            <a:r>
              <a:rPr lang="en" sz="1700"/>
              <a:t>PCB</a:t>
            </a:r>
            <a:endParaRPr sz="1700"/>
          </a:p>
        </p:txBody>
      </p:sp>
      <p:sp>
        <p:nvSpPr>
          <p:cNvPr id="156" name="Google Shape;156;p16"/>
          <p:cNvSpPr txBox="1"/>
          <p:nvPr>
            <p:ph idx="2" type="body"/>
          </p:nvPr>
        </p:nvSpPr>
        <p:spPr>
          <a:xfrm>
            <a:off x="4933196" y="1567550"/>
            <a:ext cx="3403200" cy="29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700"/>
              <a:t>Portia Bailey</a:t>
            </a:r>
            <a:endParaRPr sz="1700"/>
          </a:p>
          <a:p>
            <a:pPr indent="-336550" lvl="0" marL="457200" rtl="0" algn="l">
              <a:spcBef>
                <a:spcPts val="1200"/>
              </a:spcBef>
              <a:spcAft>
                <a:spcPts val="0"/>
              </a:spcAft>
              <a:buSzPts val="1700"/>
              <a:buChar char="●"/>
            </a:pPr>
            <a:r>
              <a:rPr lang="en" sz="1700"/>
              <a:t>Enclosure</a:t>
            </a:r>
            <a:endParaRPr sz="1700"/>
          </a:p>
          <a:p>
            <a:pPr indent="-336550" lvl="0" marL="457200" rtl="0" algn="l">
              <a:spcBef>
                <a:spcPts val="0"/>
              </a:spcBef>
              <a:spcAft>
                <a:spcPts val="0"/>
              </a:spcAft>
              <a:buSzPts val="1700"/>
              <a:buChar char="●"/>
            </a:pPr>
            <a:r>
              <a:rPr lang="en" sz="1700"/>
              <a:t>PCB</a:t>
            </a:r>
            <a:endParaRPr sz="1700"/>
          </a:p>
          <a:p>
            <a:pPr indent="-336550" lvl="0" marL="457200" rtl="0" algn="l">
              <a:spcBef>
                <a:spcPts val="0"/>
              </a:spcBef>
              <a:spcAft>
                <a:spcPts val="0"/>
              </a:spcAft>
              <a:buSzPts val="1700"/>
              <a:buChar char="●"/>
            </a:pPr>
            <a:r>
              <a:rPr lang="en" sz="1700"/>
              <a:t>Power Supply</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Black Box Diagram</a:t>
            </a:r>
            <a:endParaRPr sz="2700"/>
          </a:p>
        </p:txBody>
      </p:sp>
      <p:sp>
        <p:nvSpPr>
          <p:cNvPr id="162" name="Google Shape;162;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3" name="Google Shape;163;p17"/>
          <p:cNvPicPr preferRelativeResize="0"/>
          <p:nvPr/>
        </p:nvPicPr>
        <p:blipFill>
          <a:blip r:embed="rId3">
            <a:alphaModFix/>
          </a:blip>
          <a:stretch>
            <a:fillRect/>
          </a:stretch>
        </p:blipFill>
        <p:spPr>
          <a:xfrm>
            <a:off x="1035650" y="1393062"/>
            <a:ext cx="7562601" cy="3260175"/>
          </a:xfrm>
          <a:prstGeom prst="rect">
            <a:avLst/>
          </a:prstGeom>
          <a:noFill/>
          <a:ln>
            <a:noFill/>
          </a:ln>
        </p:spPr>
      </p:pic>
      <p:sp>
        <p:nvSpPr>
          <p:cNvPr id="164" name="Google Shape;164;p17"/>
          <p:cNvSpPr txBox="1"/>
          <p:nvPr>
            <p:ph type="title"/>
          </p:nvPr>
        </p:nvSpPr>
        <p:spPr>
          <a:xfrm>
            <a:off x="4447425" y="5954650"/>
            <a:ext cx="3403200" cy="445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Top Level Design</a:t>
            </a:r>
            <a:endParaRPr sz="2700"/>
          </a:p>
        </p:txBody>
      </p:sp>
      <p:sp>
        <p:nvSpPr>
          <p:cNvPr id="170" name="Google Shape;170;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18"/>
          <p:cNvPicPr preferRelativeResize="0"/>
          <p:nvPr/>
        </p:nvPicPr>
        <p:blipFill>
          <a:blip r:embed="rId3">
            <a:alphaModFix/>
          </a:blip>
          <a:stretch>
            <a:fillRect/>
          </a:stretch>
        </p:blipFill>
        <p:spPr>
          <a:xfrm>
            <a:off x="1320425" y="1168088"/>
            <a:ext cx="6503150" cy="371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Power Supply Block - Functionality</a:t>
            </a:r>
            <a:endParaRPr sz="2700"/>
          </a:p>
        </p:txBody>
      </p:sp>
      <p:sp>
        <p:nvSpPr>
          <p:cNvPr id="177" name="Google Shape;177;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The purpose of this block is to implement a power disconnect switch to allow the user the ability to cut off the system from the power supply to fulfill the safety requirement. In addition, the power supply block is fitted with a custom-made PCB Buck Voltage Regulator that drops a 7V-12V input voltage to 5V to power the Arduinos.</a:t>
            </a:r>
            <a:endParaRPr sz="1700"/>
          </a:p>
          <a:p>
            <a:pPr indent="0" lvl="0" marL="0" rtl="0" algn="l">
              <a:lnSpc>
                <a:spcPct val="100000"/>
              </a:lnSpc>
              <a:spcBef>
                <a:spcPts val="1200"/>
              </a:spcBef>
              <a:spcAft>
                <a:spcPts val="0"/>
              </a:spcAft>
              <a:buNone/>
            </a:pPr>
            <a:r>
              <a:rPr lang="en" sz="1700"/>
              <a:t>Challenges:</a:t>
            </a:r>
            <a:endParaRPr sz="1700"/>
          </a:p>
          <a:p>
            <a:pPr indent="-336550" lvl="1" marL="914400" rtl="0" algn="l">
              <a:lnSpc>
                <a:spcPct val="100000"/>
              </a:lnSpc>
              <a:spcBef>
                <a:spcPts val="0"/>
              </a:spcBef>
              <a:spcAft>
                <a:spcPts val="0"/>
              </a:spcAft>
              <a:buSzPts val="1700"/>
              <a:buChar char="-"/>
            </a:pPr>
            <a:r>
              <a:rPr lang="en" sz="1700"/>
              <a:t>The IC on the PCB was damaged. With no spares, the PCB was excluded from the final project</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Power Supply Block - Wiring Diagram</a:t>
            </a:r>
            <a:endParaRPr sz="2700"/>
          </a:p>
        </p:txBody>
      </p:sp>
      <p:sp>
        <p:nvSpPr>
          <p:cNvPr id="183" name="Google Shape;183;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20"/>
          <p:cNvPicPr preferRelativeResize="0"/>
          <p:nvPr/>
        </p:nvPicPr>
        <p:blipFill>
          <a:blip r:embed="rId3">
            <a:alphaModFix/>
          </a:blip>
          <a:stretch>
            <a:fillRect/>
          </a:stretch>
        </p:blipFill>
        <p:spPr>
          <a:xfrm>
            <a:off x="264162" y="1826288"/>
            <a:ext cx="8615675" cy="149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Enclosure Block - Functionality </a:t>
            </a:r>
            <a:endParaRPr sz="2700"/>
          </a:p>
        </p:txBody>
      </p:sp>
      <p:sp>
        <p:nvSpPr>
          <p:cNvPr id="190" name="Google Shape;190;p21"/>
          <p:cNvSpPr txBox="1"/>
          <p:nvPr>
            <p:ph idx="1" type="body"/>
          </p:nvPr>
        </p:nvSpPr>
        <p:spPr>
          <a:xfrm>
            <a:off x="1297500" y="1482750"/>
            <a:ext cx="7038900" cy="299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This block contains the 3D printed design used to protect components from water and dust. The dimensions of the						enclosure are </a:t>
            </a:r>
            <a:r>
              <a:rPr lang="en" sz="1700"/>
              <a:t>(5.20 x 3.66 x 6.10)’’ ± .1’’.</a:t>
            </a:r>
            <a:endParaRPr sz="1700"/>
          </a:p>
          <a:p>
            <a:pPr indent="0" lvl="0" marL="0" rtl="0" algn="l">
              <a:lnSpc>
                <a:spcPct val="100000"/>
              </a:lnSpc>
              <a:spcBef>
                <a:spcPts val="1200"/>
              </a:spcBef>
              <a:spcAft>
                <a:spcPts val="0"/>
              </a:spcAft>
              <a:buNone/>
            </a:pPr>
            <a:r>
              <a:t/>
            </a:r>
            <a:endParaRPr sz="1500"/>
          </a:p>
          <a:p>
            <a:pPr indent="0" lvl="0" marL="0" rtl="0" algn="l">
              <a:lnSpc>
                <a:spcPct val="100000"/>
              </a:lnSpc>
              <a:spcBef>
                <a:spcPts val="0"/>
              </a:spcBef>
              <a:spcAft>
                <a:spcPts val="0"/>
              </a:spcAft>
              <a:buNone/>
            </a:pPr>
            <a:r>
              <a:rPr lang="en" sz="1700"/>
              <a:t>Challenges:</a:t>
            </a:r>
            <a:endParaRPr sz="1700"/>
          </a:p>
          <a:p>
            <a:pPr indent="-336550" lvl="1" marL="914400" rtl="0" algn="l">
              <a:lnSpc>
                <a:spcPct val="100000"/>
              </a:lnSpc>
              <a:spcBef>
                <a:spcPts val="0"/>
              </a:spcBef>
              <a:spcAft>
                <a:spcPts val="0"/>
              </a:spcAft>
              <a:buSzPts val="1700"/>
              <a:buChar char="-"/>
            </a:pPr>
            <a:r>
              <a:rPr lang="en" sz="1700"/>
              <a:t>First attempt was too small.</a:t>
            </a:r>
            <a:endParaRPr sz="1700"/>
          </a:p>
          <a:p>
            <a:pPr indent="-336550" lvl="1" marL="914400" rtl="0" algn="l">
              <a:lnSpc>
                <a:spcPct val="100000"/>
              </a:lnSpc>
              <a:spcBef>
                <a:spcPts val="0"/>
              </a:spcBef>
              <a:spcAft>
                <a:spcPts val="0"/>
              </a:spcAft>
              <a:buSzPts val="1700"/>
              <a:buChar char="-"/>
            </a:pPr>
            <a:r>
              <a:rPr lang="en" sz="1700"/>
              <a:t>Complications with waterproofing.</a:t>
            </a:r>
            <a:endParaRPr sz="1700"/>
          </a:p>
        </p:txBody>
      </p:sp>
      <p:pic>
        <p:nvPicPr>
          <p:cNvPr id="191" name="Google Shape;191;p21"/>
          <p:cNvPicPr preferRelativeResize="0"/>
          <p:nvPr/>
        </p:nvPicPr>
        <p:blipFill>
          <a:blip r:embed="rId3">
            <a:alphaModFix/>
          </a:blip>
          <a:stretch>
            <a:fillRect/>
          </a:stretch>
        </p:blipFill>
        <p:spPr>
          <a:xfrm>
            <a:off x="5752275" y="1915625"/>
            <a:ext cx="3010323" cy="299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