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69" r:id="rId4"/>
    <p:sldId id="257" r:id="rId5"/>
    <p:sldId id="260" r:id="rId6"/>
    <p:sldId id="261" r:id="rId7"/>
    <p:sldId id="262" r:id="rId8"/>
    <p:sldId id="274" r:id="rId9"/>
    <p:sldId id="263" r:id="rId10"/>
    <p:sldId id="264" r:id="rId11"/>
    <p:sldId id="272" r:id="rId12"/>
    <p:sldId id="273" r:id="rId13"/>
    <p:sldId id="271" r:id="rId14"/>
    <p:sldId id="275" r:id="rId15"/>
    <p:sldId id="267" r:id="rId16"/>
    <p:sldId id="26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75A18-4AB7-4A22-A9EC-3B6453660806}" v="3" dt="2021-09-09T16:29:49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" autoAdjust="0"/>
    <p:restoredTop sz="96296"/>
  </p:normalViewPr>
  <p:slideViewPr>
    <p:cSldViewPr snapToGrid="0">
      <p:cViewPr varScale="1">
        <p:scale>
          <a:sx n="128" d="100"/>
          <a:sy n="128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tea\Desktop\CEMeNT%20Research\Year%202%20Review\stress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Accuracy on a Random Data Sample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Sheet1!$A$85</c:f>
              <c:strCache>
                <c:ptCount val="1"/>
                <c:pt idx="0">
                  <c:v>Accuracy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Sheet1!$B$84:$AY$84</c:f>
              <c:numCache>
                <c:formatCode>0.00E+00</c:formatCode>
                <c:ptCount val="50"/>
                <c:pt idx="0" formatCode="General">
                  <c:v>72</c:v>
                </c:pt>
                <c:pt idx="1">
                  <c:v>40</c:v>
                </c:pt>
                <c:pt idx="2">
                  <c:v>25</c:v>
                </c:pt>
                <c:pt idx="3">
                  <c:v>64</c:v>
                </c:pt>
                <c:pt idx="4">
                  <c:v>40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60</c:v>
                </c:pt>
                <c:pt idx="9">
                  <c:v>100</c:v>
                </c:pt>
                <c:pt idx="10">
                  <c:v>45</c:v>
                </c:pt>
                <c:pt idx="11">
                  <c:v>45</c:v>
                </c:pt>
                <c:pt idx="12">
                  <c:v>72</c:v>
                </c:pt>
                <c:pt idx="13">
                  <c:v>48</c:v>
                </c:pt>
                <c:pt idx="14">
                  <c:v>24</c:v>
                </c:pt>
                <c:pt idx="15">
                  <c:v>36</c:v>
                </c:pt>
                <c:pt idx="16">
                  <c:v>32</c:v>
                </c:pt>
                <c:pt idx="17">
                  <c:v>24</c:v>
                </c:pt>
                <c:pt idx="18">
                  <c:v>36</c:v>
                </c:pt>
                <c:pt idx="19">
                  <c:v>24</c:v>
                </c:pt>
                <c:pt idx="20">
                  <c:v>30</c:v>
                </c:pt>
                <c:pt idx="21">
                  <c:v>32</c:v>
                </c:pt>
                <c:pt idx="22">
                  <c:v>90</c:v>
                </c:pt>
                <c:pt idx="23">
                  <c:v>50</c:v>
                </c:pt>
                <c:pt idx="24">
                  <c:v>60</c:v>
                </c:pt>
                <c:pt idx="25">
                  <c:v>60</c:v>
                </c:pt>
                <c:pt idx="26">
                  <c:v>32</c:v>
                </c:pt>
                <c:pt idx="27">
                  <c:v>90</c:v>
                </c:pt>
                <c:pt idx="28">
                  <c:v>48</c:v>
                </c:pt>
                <c:pt idx="29">
                  <c:v>45</c:v>
                </c:pt>
                <c:pt idx="30">
                  <c:v>24</c:v>
                </c:pt>
                <c:pt idx="31">
                  <c:v>30</c:v>
                </c:pt>
                <c:pt idx="32">
                  <c:v>36</c:v>
                </c:pt>
                <c:pt idx="33">
                  <c:v>36</c:v>
                </c:pt>
                <c:pt idx="34">
                  <c:v>24</c:v>
                </c:pt>
                <c:pt idx="35">
                  <c:v>80</c:v>
                </c:pt>
                <c:pt idx="36">
                  <c:v>30</c:v>
                </c:pt>
                <c:pt idx="37">
                  <c:v>72</c:v>
                </c:pt>
                <c:pt idx="38">
                  <c:v>100</c:v>
                </c:pt>
                <c:pt idx="39">
                  <c:v>40</c:v>
                </c:pt>
                <c:pt idx="40">
                  <c:v>75</c:v>
                </c:pt>
                <c:pt idx="41">
                  <c:v>54</c:v>
                </c:pt>
                <c:pt idx="42">
                  <c:v>24</c:v>
                </c:pt>
                <c:pt idx="43">
                  <c:v>48</c:v>
                </c:pt>
                <c:pt idx="44">
                  <c:v>120</c:v>
                </c:pt>
                <c:pt idx="45">
                  <c:v>30</c:v>
                </c:pt>
                <c:pt idx="46">
                  <c:v>64</c:v>
                </c:pt>
                <c:pt idx="47">
                  <c:v>125</c:v>
                </c:pt>
                <c:pt idx="48">
                  <c:v>60</c:v>
                </c:pt>
                <c:pt idx="49">
                  <c:v>126</c:v>
                </c:pt>
              </c:numCache>
            </c:numRef>
          </c:xVal>
          <c:yVal>
            <c:numRef>
              <c:f>Sheet1!$B$85:$AY$85</c:f>
              <c:numCache>
                <c:formatCode>0%</c:formatCode>
                <c:ptCount val="50"/>
                <c:pt idx="0">
                  <c:v>0.77</c:v>
                </c:pt>
                <c:pt idx="1">
                  <c:v>0.71040000000000003</c:v>
                </c:pt>
                <c:pt idx="2">
                  <c:v>0.88039999999999996</c:v>
                </c:pt>
                <c:pt idx="3">
                  <c:v>0.71399999999999997</c:v>
                </c:pt>
                <c:pt idx="4">
                  <c:v>0.79179999999999995</c:v>
                </c:pt>
                <c:pt idx="5">
                  <c:v>0.72819999999999996</c:v>
                </c:pt>
                <c:pt idx="6">
                  <c:v>0.87580000000000002</c:v>
                </c:pt>
                <c:pt idx="7">
                  <c:v>0.73629999999999995</c:v>
                </c:pt>
                <c:pt idx="8">
                  <c:v>0.79249999999999998</c:v>
                </c:pt>
                <c:pt idx="9">
                  <c:v>0.7117</c:v>
                </c:pt>
                <c:pt idx="10">
                  <c:v>0.75819999999999999</c:v>
                </c:pt>
                <c:pt idx="11">
                  <c:v>0.74770000000000003</c:v>
                </c:pt>
                <c:pt idx="12">
                  <c:v>0.72050000000000003</c:v>
                </c:pt>
                <c:pt idx="13">
                  <c:v>0.71260000000000001</c:v>
                </c:pt>
                <c:pt idx="14">
                  <c:v>0.85150000000000003</c:v>
                </c:pt>
                <c:pt idx="15">
                  <c:v>0.81169999999999998</c:v>
                </c:pt>
                <c:pt idx="16">
                  <c:v>0.74550000000000005</c:v>
                </c:pt>
                <c:pt idx="17">
                  <c:v>0.85440000000000005</c:v>
                </c:pt>
                <c:pt idx="18">
                  <c:v>0.76900000000000002</c:v>
                </c:pt>
                <c:pt idx="19">
                  <c:v>0.87849999999999995</c:v>
                </c:pt>
                <c:pt idx="20">
                  <c:v>0.85189999999999999</c:v>
                </c:pt>
                <c:pt idx="21">
                  <c:v>0.85770000000000002</c:v>
                </c:pt>
                <c:pt idx="22">
                  <c:v>0.71460000000000001</c:v>
                </c:pt>
                <c:pt idx="23">
                  <c:v>0.7631</c:v>
                </c:pt>
                <c:pt idx="24">
                  <c:v>0.78769999999999996</c:v>
                </c:pt>
                <c:pt idx="25">
                  <c:v>0.79120000000000001</c:v>
                </c:pt>
                <c:pt idx="26">
                  <c:v>0.85199999999999998</c:v>
                </c:pt>
                <c:pt idx="27">
                  <c:v>0.71399999999999997</c:v>
                </c:pt>
                <c:pt idx="28">
                  <c:v>0.82889999999999997</c:v>
                </c:pt>
                <c:pt idx="29">
                  <c:v>0.75719999999999998</c:v>
                </c:pt>
                <c:pt idx="30">
                  <c:v>0.87450000000000006</c:v>
                </c:pt>
                <c:pt idx="31">
                  <c:v>0.87</c:v>
                </c:pt>
                <c:pt idx="32">
                  <c:v>0.79120000000000001</c:v>
                </c:pt>
                <c:pt idx="33">
                  <c:v>0.73150000000000004</c:v>
                </c:pt>
                <c:pt idx="34">
                  <c:v>0.87129999999999996</c:v>
                </c:pt>
                <c:pt idx="35">
                  <c:v>0.70830000000000004</c:v>
                </c:pt>
                <c:pt idx="36">
                  <c:v>0.68799999999999994</c:v>
                </c:pt>
                <c:pt idx="37">
                  <c:v>0.6946</c:v>
                </c:pt>
                <c:pt idx="38">
                  <c:v>0.68879999999999997</c:v>
                </c:pt>
                <c:pt idx="39">
                  <c:v>0.69299999999999995</c:v>
                </c:pt>
                <c:pt idx="40">
                  <c:v>0.69910000000000005</c:v>
                </c:pt>
                <c:pt idx="41">
                  <c:v>0.69740000000000002</c:v>
                </c:pt>
                <c:pt idx="42">
                  <c:v>0.68159999999999998</c:v>
                </c:pt>
                <c:pt idx="43">
                  <c:v>0.69879999999999998</c:v>
                </c:pt>
                <c:pt idx="44">
                  <c:v>0.69579999999999997</c:v>
                </c:pt>
                <c:pt idx="45">
                  <c:v>0.67100000000000004</c:v>
                </c:pt>
                <c:pt idx="46">
                  <c:v>0.67459999999999998</c:v>
                </c:pt>
                <c:pt idx="47">
                  <c:v>0.67120000000000002</c:v>
                </c:pt>
                <c:pt idx="48">
                  <c:v>0.67669999999999997</c:v>
                </c:pt>
                <c:pt idx="49">
                  <c:v>0.65259999999999996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6A-401D-AAAE-1B142C5F3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2644688"/>
        <c:axId val="1962643024"/>
      </c:scatterChart>
      <c:valAx>
        <c:axId val="1962644688"/>
        <c:scaling>
          <c:orientation val="minMax"/>
          <c:max val="13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Subdomains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643024"/>
        <c:crosses val="autoZero"/>
        <c:crossBetween val="midCat"/>
      </c:valAx>
      <c:valAx>
        <c:axId val="1962643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Accuracy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644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DFAF-06DC-43B1-BBC9-0429973D07E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CBC21-0F44-41F4-8EF4-24A9392F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78A2-FB36-46F2-B168-A33C39653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681" y="304800"/>
            <a:ext cx="11590638" cy="1625599"/>
          </a:xfrm>
          <a:solidFill>
            <a:schemeClr val="accent4"/>
          </a:solidFill>
          <a:effectLst>
            <a:outerShdw blurRad="50800" dist="1143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tIns="274320" anchor="t" anchorCtr="0"/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9E545-A6BD-4536-BBFE-65E9FE7400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91725"/>
            <a:ext cx="9144000" cy="430887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196CB-6216-429D-BB7C-14107F75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A42-1143-48FC-B4BA-4801294D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19A1-7C50-429F-9DB9-DD723957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02631"/>
            <a:ext cx="10515600" cy="2852737"/>
          </a:xfrm>
        </p:spPr>
        <p:txBody>
          <a:bodyPr anchor="ctr" anchorCtr="0">
            <a:normAutofit/>
          </a:bodyPr>
          <a:lstStyle>
            <a:lvl1pPr algn="ctr">
              <a:defRPr sz="6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D028F-DF11-4FD0-9D50-FE5B7192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A42-1143-48FC-B4BA-4801294DBE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32E37-2259-4F74-B282-F52D4433E186}"/>
              </a:ext>
            </a:extLst>
          </p:cNvPr>
          <p:cNvSpPr txBox="1"/>
          <p:nvPr userDrawn="1"/>
        </p:nvSpPr>
        <p:spPr>
          <a:xfrm>
            <a:off x="10886586" y="116930"/>
            <a:ext cx="1033272" cy="50292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453A51-6449-4702-A542-6016DBB73DAA}"/>
              </a:ext>
            </a:extLst>
          </p:cNvPr>
          <p:cNvSpPr/>
          <p:nvPr userDrawn="1"/>
        </p:nvSpPr>
        <p:spPr>
          <a:xfrm>
            <a:off x="9982200" y="0"/>
            <a:ext cx="2209800" cy="6810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A4FBF-BCAE-478D-967E-F0E642ADD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80915" cy="681036"/>
          </a:xfrm>
          <a:ln>
            <a:solidFill>
              <a:schemeClr val="accent2"/>
            </a:solidFill>
          </a:ln>
        </p:spPr>
        <p:txBody>
          <a:bodyPr tIns="640080" bIns="548640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B7D56-9E7F-47D3-905A-E5B7ADF1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67542"/>
            <a:ext cx="11426372" cy="4408261"/>
          </a:xfrm>
        </p:spPr>
        <p:txBody>
          <a:bodyPr bIns="0"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9AA8-179D-4C2E-B5EC-50A1FA49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A42-1143-48FC-B4BA-4801294DBE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EB3A4-C5AA-4F32-B179-3144AB2D7971}"/>
              </a:ext>
            </a:extLst>
          </p:cNvPr>
          <p:cNvSpPr txBox="1"/>
          <p:nvPr userDrawn="1"/>
        </p:nvSpPr>
        <p:spPr>
          <a:xfrm>
            <a:off x="10886586" y="116930"/>
            <a:ext cx="1033272" cy="50292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7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F42BCC-F5D4-4161-A2A5-947B119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A7B37A42-1143-48FC-B4BA-4801294DBE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98441-1229-4C95-B679-8D2416EF25E5}"/>
              </a:ext>
            </a:extLst>
          </p:cNvPr>
          <p:cNvSpPr txBox="1"/>
          <p:nvPr userDrawn="1"/>
        </p:nvSpPr>
        <p:spPr>
          <a:xfrm>
            <a:off x="10886586" y="116930"/>
            <a:ext cx="1033272" cy="50292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2AB29-4763-446A-AA03-D1241954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00B5C-27DD-4D40-B0F1-A64C6F1D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470E9-06F8-42FE-8EF6-F52173CE1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1ECF-E389-409B-A43A-64C40E12DD8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5AABF-4A2F-47B4-97B4-3F1286B9D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8A2D-A9FC-47F9-9511-F55D6BE9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966A-2CC9-4C6B-B272-AC20E82FE5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9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E399-8F82-44BE-8483-44A39F339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81" y="406400"/>
            <a:ext cx="11590638" cy="1605212"/>
          </a:xfrm>
        </p:spPr>
        <p:txBody>
          <a:bodyPr>
            <a:normAutofit/>
          </a:bodyPr>
          <a:lstStyle/>
          <a:p>
            <a:r>
              <a:rPr lang="en-US" sz="3200" dirty="0"/>
              <a:t>Neurons for Neutrons: Preliminary Results of Predicting SMR Computation Load with Machine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E1BA5-24E1-4B64-8B0B-B47330D01D66}"/>
              </a:ext>
            </a:extLst>
          </p:cNvPr>
          <p:cNvSpPr txBox="1"/>
          <p:nvPr/>
        </p:nvSpPr>
        <p:spPr>
          <a:xfrm>
            <a:off x="2226592" y="2562171"/>
            <a:ext cx="760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Alexander Mote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Lizhong Chen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9EF90-A411-401F-8C14-7CDD3B1CA8B7}"/>
              </a:ext>
            </a:extLst>
          </p:cNvPr>
          <p:cNvSpPr txBox="1"/>
          <p:nvPr/>
        </p:nvSpPr>
        <p:spPr>
          <a:xfrm>
            <a:off x="2292350" y="3382269"/>
            <a:ext cx="760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Center for Exascale Monte Carlo Neutron Transport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F4D9-1DAD-4C20-BA72-9CFFC30D09FD}"/>
              </a:ext>
            </a:extLst>
          </p:cNvPr>
          <p:cNvSpPr txBox="1"/>
          <p:nvPr/>
        </p:nvSpPr>
        <p:spPr>
          <a:xfrm>
            <a:off x="1110121" y="3709981"/>
            <a:ext cx="997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Oregon State University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6DD63-216C-4262-804C-B9493E409238}"/>
              </a:ext>
            </a:extLst>
          </p:cNvPr>
          <p:cNvSpPr txBox="1"/>
          <p:nvPr/>
        </p:nvSpPr>
        <p:spPr>
          <a:xfrm>
            <a:off x="1549400" y="4306818"/>
            <a:ext cx="909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October 6, 2022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FF43FE-230D-40CC-ADD7-C5F271273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4203" y="5353592"/>
            <a:ext cx="2297722" cy="4513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199C384-A672-4802-B26A-4D3F70CA1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0242" y="5353592"/>
            <a:ext cx="2667000" cy="6286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7091D53-DD57-47EB-B0AF-A2FFE7054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5558" y="5134734"/>
            <a:ext cx="2313355" cy="740748"/>
          </a:xfrm>
          <a:prstGeom prst="rect">
            <a:avLst/>
          </a:prstGeom>
        </p:spPr>
      </p:pic>
      <p:pic>
        <p:nvPicPr>
          <p:cNvPr id="11" name="Picture 10" descr="A picture containing metalware, arranged&#10;&#10;Description automatically generated">
            <a:extLst>
              <a:ext uri="{FF2B5EF4-FFF2-40B4-BE49-F238E27FC236}">
                <a16:creationId xmlns:a16="http://schemas.microsoft.com/office/drawing/2014/main" id="{D34EBB81-3764-4ECB-81A9-5AA9B27AFE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6" y="5082100"/>
            <a:ext cx="2042800" cy="9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3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Model Input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5E0F4-A0B2-CDE5-1772-A873D999FAC3}"/>
              </a:ext>
            </a:extLst>
          </p:cNvPr>
          <p:cNvSpPr txBox="1"/>
          <p:nvPr/>
        </p:nvSpPr>
        <p:spPr>
          <a:xfrm>
            <a:off x="0" y="681036"/>
            <a:ext cx="59795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Example: 32 subdomains (4x4x2 decomposition)</a:t>
            </a:r>
          </a:p>
        </p:txBody>
      </p:sp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B64C6E97-1089-00FB-C95E-83293C9CA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" y="1181463"/>
            <a:ext cx="5592411" cy="55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Model Input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5E0F4-A0B2-CDE5-1772-A873D999FAC3}"/>
              </a:ext>
            </a:extLst>
          </p:cNvPr>
          <p:cNvSpPr txBox="1"/>
          <p:nvPr/>
        </p:nvSpPr>
        <p:spPr>
          <a:xfrm>
            <a:off x="0" y="681036"/>
            <a:ext cx="59795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Example: 32 subdomains (4x4x2 decomposition)</a:t>
            </a:r>
          </a:p>
        </p:txBody>
      </p:sp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B64C6E97-1089-00FB-C95E-83293C9CA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" y="1181463"/>
            <a:ext cx="5592411" cy="55212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A02923-57AB-851F-C78C-57F55D3EB61A}"/>
              </a:ext>
            </a:extLst>
          </p:cNvPr>
          <p:cNvSpPr/>
          <p:nvPr/>
        </p:nvSpPr>
        <p:spPr>
          <a:xfrm>
            <a:off x="503590" y="1181463"/>
            <a:ext cx="5475932" cy="6810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43845-2101-024F-2CAB-B7BD6B6BD636}"/>
              </a:ext>
            </a:extLst>
          </p:cNvPr>
          <p:cNvSpPr/>
          <p:nvPr/>
        </p:nvSpPr>
        <p:spPr>
          <a:xfrm>
            <a:off x="77858" y="4192564"/>
            <a:ext cx="11820736" cy="25575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1C1A4790-189F-8A57-4EE1-98D5B1700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" y="4192564"/>
            <a:ext cx="11812033" cy="255756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47A967-7841-E4FF-1775-8DD09EAD505B}"/>
              </a:ext>
            </a:extLst>
          </p:cNvPr>
          <p:cNvCxnSpPr>
            <a:cxnSpLocks/>
          </p:cNvCxnSpPr>
          <p:nvPr/>
        </p:nvCxnSpPr>
        <p:spPr>
          <a:xfrm>
            <a:off x="5986665" y="1862499"/>
            <a:ext cx="5903225" cy="23300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6F2A1D-EC30-0225-DED5-9EFA2DFEDE47}"/>
              </a:ext>
            </a:extLst>
          </p:cNvPr>
          <p:cNvCxnSpPr>
            <a:cxnSpLocks/>
          </p:cNvCxnSpPr>
          <p:nvPr/>
        </p:nvCxnSpPr>
        <p:spPr>
          <a:xfrm flipH="1">
            <a:off x="77856" y="1862499"/>
            <a:ext cx="425733" cy="23300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Model Input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5E0F4-A0B2-CDE5-1772-A873D999FAC3}"/>
              </a:ext>
            </a:extLst>
          </p:cNvPr>
          <p:cNvSpPr txBox="1"/>
          <p:nvPr/>
        </p:nvSpPr>
        <p:spPr>
          <a:xfrm>
            <a:off x="0" y="681036"/>
            <a:ext cx="59795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Example: 32 subdomains (4x4x2 decomposition)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EBB5AD-0CDD-C8D1-BD52-80F5D0AA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67542"/>
            <a:ext cx="11426372" cy="4408261"/>
          </a:xfrm>
        </p:spPr>
        <p:txBody>
          <a:bodyPr/>
          <a:lstStyle/>
          <a:p>
            <a:r>
              <a:rPr lang="en-US" dirty="0"/>
              <a:t>Input assigns 512 elementary spatial units to 32 rows based on each unit’s subdomain</a:t>
            </a:r>
          </a:p>
          <a:p>
            <a:pPr lvl="1"/>
            <a:r>
              <a:rPr lang="en-US" dirty="0"/>
              <a:t>16 units per subdomain</a:t>
            </a:r>
          </a:p>
          <a:p>
            <a:r>
              <a:rPr lang="en-US" dirty="0"/>
              <a:t>Heatmap in this example indicates normalized number of particles held by each unit before simulation</a:t>
            </a:r>
          </a:p>
          <a:p>
            <a:pPr lvl="1"/>
            <a:r>
              <a:rPr lang="en-US" dirty="0"/>
              <a:t>Particle numbers were estimated from small-scale SMR simulations with 512 subdomains</a:t>
            </a:r>
          </a:p>
          <a:p>
            <a:pPr lvl="1"/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4C12656-E820-3285-A0C1-0893F446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" y="4192564"/>
            <a:ext cx="11812033" cy="25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3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7F44-199D-26CC-B947-553A23BF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Challenge/Solution 2: Generating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77E0-A7B6-6D59-1AF6-A10EFD1B5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input/output dataset for SMR subdomains is challenging</a:t>
            </a:r>
          </a:p>
          <a:p>
            <a:pPr lvl="1"/>
            <a:r>
              <a:rPr lang="en-US" dirty="0"/>
              <a:t>Thousands of datapoints are required to train the model</a:t>
            </a:r>
          </a:p>
          <a:p>
            <a:pPr lvl="1"/>
            <a:r>
              <a:rPr lang="en-US" dirty="0"/>
              <a:t>Each decomposition datapoint produces ~2GB of data </a:t>
            </a:r>
            <a:r>
              <a:rPr lang="en-US" dirty="0">
                <a:sym typeface="Wingdings" panose="05000000000000000000" pitchFamily="2" charset="2"/>
              </a:rPr>
              <a:t> 4 TB of total data</a:t>
            </a:r>
            <a:endParaRPr lang="en-US" dirty="0"/>
          </a:p>
          <a:p>
            <a:pPr lvl="1"/>
            <a:r>
              <a:rPr lang="en-US" dirty="0"/>
              <a:t>Each datapoint requires ~40 minutes to simulate on Sierra </a:t>
            </a:r>
            <a:r>
              <a:rPr lang="en-US" dirty="0">
                <a:sym typeface="Wingdings" panose="05000000000000000000" pitchFamily="2" charset="2"/>
              </a:rPr>
              <a:t> 1,300 hours of total simulation time</a:t>
            </a:r>
          </a:p>
          <a:p>
            <a:r>
              <a:rPr lang="en-US" dirty="0"/>
              <a:t>New data may need to be generated as model evolves and improves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Solution: Synthetic Dataset</a:t>
            </a:r>
          </a:p>
          <a:p>
            <a:pPr lvl="1"/>
            <a:r>
              <a:rPr lang="en-US" dirty="0"/>
              <a:t>Generated synthetic datapoints based on a small set of SMR simulations</a:t>
            </a:r>
          </a:p>
          <a:p>
            <a:pPr lvl="1"/>
            <a:r>
              <a:rPr lang="en-US" dirty="0"/>
              <a:t>Allowed for faster dataset generation, easier model design iteration, and saved computing resources</a:t>
            </a:r>
          </a:p>
          <a:p>
            <a:pPr lvl="1"/>
            <a:r>
              <a:rPr lang="en-US" dirty="0"/>
              <a:t>Data points can be generated that stress the model by simulating extreme/uncommon circumstances</a:t>
            </a:r>
          </a:p>
          <a:p>
            <a:pPr lvl="1"/>
            <a:r>
              <a:rPr lang="en-US" dirty="0"/>
              <a:t>Currently simulates net transfer between subdomains and communication overhead</a:t>
            </a:r>
          </a:p>
        </p:txBody>
      </p:sp>
    </p:spTree>
    <p:extLst>
      <p:ext uri="{BB962C8B-B14F-4D97-AF65-F5344CB8AC3E}">
        <p14:creationId xmlns:p14="http://schemas.microsoft.com/office/powerpoint/2010/main" val="80355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Model Performance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2C9F13-3DEE-5D6D-C819-264E0554CDE4}"/>
              </a:ext>
            </a:extLst>
          </p:cNvPr>
          <p:cNvSpPr txBox="1">
            <a:spLocks/>
          </p:cNvSpPr>
          <p:nvPr/>
        </p:nvSpPr>
        <p:spPr>
          <a:xfrm>
            <a:off x="402771" y="1567542"/>
            <a:ext cx="6214638" cy="4408261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Prediction accuracy decreases as number of subdomains increases</a:t>
            </a:r>
          </a:p>
          <a:p>
            <a:pPr lvl="1"/>
            <a:r>
              <a:rPr lang="en-US" sz="1600" dirty="0"/>
              <a:t>Most datapoints have a smaller number of subdomains</a:t>
            </a:r>
          </a:p>
          <a:p>
            <a:pPr lvl="1"/>
            <a:r>
              <a:rPr lang="en-US" sz="1600" dirty="0"/>
              <a:t>Model weights may need additional training at higher subdomain values</a:t>
            </a:r>
          </a:p>
          <a:p>
            <a:r>
              <a:rPr lang="en-US" sz="2000" dirty="0"/>
              <a:t>Overall Testing Set Accuracy: 79%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1000 datapoints in testing set</a:t>
            </a:r>
          </a:p>
          <a:p>
            <a:r>
              <a:rPr lang="en-US" sz="1900" dirty="0">
                <a:sym typeface="Wingdings" panose="05000000000000000000" pitchFamily="2" charset="2"/>
              </a:rPr>
              <a:t>Improving Accuracy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Deeper network architecture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Tuning custom loss functions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Adding more features to dataset</a:t>
            </a:r>
          </a:p>
          <a:p>
            <a:pPr lvl="1"/>
            <a:endParaRPr lang="en-US" sz="1600" dirty="0">
              <a:sym typeface="Wingdings" panose="05000000000000000000" pitchFamily="2" charset="2"/>
            </a:endParaRPr>
          </a:p>
          <a:p>
            <a:endParaRPr lang="en-US" sz="1900" dirty="0">
              <a:sym typeface="Wingdings" panose="05000000000000000000" pitchFamily="2" charset="2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FAA10CA-80E9-4892-3128-F9F2819C3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386573"/>
              </p:ext>
            </p:extLst>
          </p:nvPr>
        </p:nvGraphicFramePr>
        <p:xfrm>
          <a:off x="5575852" y="1564701"/>
          <a:ext cx="6393542" cy="387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370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3E5A-1F07-443A-92FA-62E5474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459962"/>
            <a:ext cx="11426372" cy="4408261"/>
          </a:xfrm>
        </p:spPr>
        <p:txBody>
          <a:bodyPr/>
          <a:lstStyle/>
          <a:p>
            <a:r>
              <a:rPr lang="en-US" dirty="0"/>
              <a:t>Continue Development of the Machine Learning Model</a:t>
            </a:r>
          </a:p>
          <a:p>
            <a:pPr lvl="1"/>
            <a:r>
              <a:rPr lang="en-US" dirty="0"/>
              <a:t>Implement additional input vector features and global parameters</a:t>
            </a:r>
          </a:p>
          <a:p>
            <a:pPr lvl="1"/>
            <a:r>
              <a:rPr lang="en-US" dirty="0"/>
              <a:t>Generalize inputs from SMR to other reactor domains</a:t>
            </a:r>
          </a:p>
          <a:p>
            <a:pPr lvl="1"/>
            <a:r>
              <a:rPr lang="en-US" dirty="0"/>
              <a:t>Investigate optimization opportunities in time-dependent simulation</a:t>
            </a:r>
          </a:p>
          <a:p>
            <a:pPr lvl="1"/>
            <a:r>
              <a:rPr lang="en-US" dirty="0"/>
              <a:t>Use load prediction to generate optimal domain decompositions</a:t>
            </a:r>
          </a:p>
          <a:p>
            <a:r>
              <a:rPr lang="en-US" dirty="0"/>
              <a:t>Further Optimization Opportunities</a:t>
            </a:r>
          </a:p>
          <a:p>
            <a:pPr marL="742950" lvl="1" indent="-285750"/>
            <a:r>
              <a:rPr lang="en-US" dirty="0"/>
              <a:t>Lassen Scheduler Parameters</a:t>
            </a:r>
          </a:p>
          <a:p>
            <a:pPr marL="742950" lvl="1" indent="-285750"/>
            <a:r>
              <a:rPr lang="en-US" dirty="0"/>
              <a:t>GPU Memory Allocation/Access</a:t>
            </a:r>
          </a:p>
          <a:p>
            <a:pPr marL="742950" lvl="1" indent="-285750"/>
            <a:r>
              <a:rPr lang="en-US" dirty="0"/>
              <a:t>Neutron Transport Task Scheduling (CUDA)</a:t>
            </a:r>
          </a:p>
          <a:p>
            <a:pPr marL="742950" lvl="1" indent="-285750"/>
            <a:r>
              <a:rPr lang="en-US" dirty="0"/>
              <a:t>And More…</a:t>
            </a:r>
          </a:p>
          <a:p>
            <a:pPr marL="285750" indent="-28575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9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B257D6-A886-14E6-4D4D-87E34505A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67542"/>
            <a:ext cx="11426372" cy="4408261"/>
          </a:xfrm>
        </p:spPr>
        <p:txBody>
          <a:bodyPr/>
          <a:lstStyle/>
          <a:p>
            <a:r>
              <a:rPr lang="en-US" dirty="0"/>
              <a:t>Subdomain computation load can be predicted by Machine Learning</a:t>
            </a:r>
          </a:p>
          <a:p>
            <a:r>
              <a:rPr lang="en-US" dirty="0"/>
              <a:t>Preliminary efforts have resulted in a model with a 79% prediction accuracy on SMR domains</a:t>
            </a:r>
          </a:p>
          <a:p>
            <a:r>
              <a:rPr lang="en-US" dirty="0"/>
              <a:t>MLP model currently performs best; however, CNN has more potential as additional input complexity is added</a:t>
            </a:r>
          </a:p>
        </p:txBody>
      </p:sp>
    </p:spTree>
    <p:extLst>
      <p:ext uri="{BB962C8B-B14F-4D97-AF65-F5344CB8AC3E}">
        <p14:creationId xmlns:p14="http://schemas.microsoft.com/office/powerpoint/2010/main" val="21569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C52D-E9EE-4E26-9B1B-1EDCFC0E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6538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A078-9BB0-2039-BE68-3E637C10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9DD9-646E-8B01-CB50-8E498F36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67542"/>
            <a:ext cx="11494368" cy="4408261"/>
          </a:xfrm>
        </p:spPr>
        <p:txBody>
          <a:bodyPr>
            <a:normAutofit/>
          </a:bodyPr>
          <a:lstStyle/>
          <a:p>
            <a:r>
              <a:rPr lang="en-US" sz="2000" dirty="0"/>
              <a:t>Domain decomposition is needed for </a:t>
            </a:r>
            <a:r>
              <a:rPr lang="en-US" sz="2000" dirty="0" err="1"/>
              <a:t>Exascale</a:t>
            </a:r>
            <a:r>
              <a:rPr lang="en-US" sz="2000" dirty="0"/>
              <a:t> computing, but current methods use “trial and error”</a:t>
            </a:r>
          </a:p>
          <a:p>
            <a:pPr lvl="1"/>
            <a:r>
              <a:rPr lang="en-US" sz="1600" dirty="0"/>
              <a:t>Changes to subdomain allocation/input domain require new simulations</a:t>
            </a:r>
          </a:p>
          <a:p>
            <a:r>
              <a:rPr lang="en-US" sz="2000" dirty="0"/>
              <a:t>Machine Learning allows us to predict computation load, but necessitates a new optimization tool</a:t>
            </a:r>
          </a:p>
          <a:p>
            <a:pPr lvl="1"/>
            <a:r>
              <a:rPr lang="en-US" sz="1600" dirty="0"/>
              <a:t>Represent domain data in a way that works for computer vision</a:t>
            </a:r>
          </a:p>
          <a:p>
            <a:pPr lvl="1"/>
            <a:r>
              <a:rPr lang="en-US" sz="1600" dirty="0"/>
              <a:t>Train a CV model architecture on domain parameters</a:t>
            </a:r>
          </a:p>
          <a:p>
            <a:r>
              <a:rPr lang="en-US" sz="2000" dirty="0"/>
              <a:t>Results:</a:t>
            </a:r>
          </a:p>
          <a:p>
            <a:pPr lvl="1"/>
            <a:r>
              <a:rPr lang="en-US" sz="1600" dirty="0"/>
              <a:t>Current machine learning model can predict SMR computation load on an arbitrary domain decomposition with 79% accuracy</a:t>
            </a:r>
          </a:p>
          <a:p>
            <a:pPr lvl="1"/>
            <a:r>
              <a:rPr lang="en-US" sz="1600" dirty="0"/>
              <a:t>Model considers neutron transmission between subdomains and communication overhead</a:t>
            </a:r>
          </a:p>
          <a:p>
            <a:pPr lvl="1"/>
            <a:r>
              <a:rPr lang="en-US" sz="1600" dirty="0"/>
              <a:t>CNN and MLP models have been developed; MLP network currently outperforms, but CNN has potential for further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61034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3E5A-1F07-443A-92FA-62E5474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279311"/>
            <a:ext cx="11426372" cy="1913073"/>
          </a:xfrm>
        </p:spPr>
        <p:txBody>
          <a:bodyPr/>
          <a:lstStyle/>
          <a:p>
            <a:r>
              <a:rPr lang="en-US" dirty="0"/>
              <a:t>Optimize heterogenous hardware utilization on HPC systems</a:t>
            </a:r>
          </a:p>
          <a:p>
            <a:r>
              <a:rPr lang="en-US" dirty="0"/>
              <a:t>Develop domain decomposition techniques to enhance parallel performance</a:t>
            </a:r>
          </a:p>
          <a:p>
            <a:r>
              <a:rPr lang="en-US" dirty="0"/>
              <a:t>Use Machine Learning to optimize parameter tuning for hardware allocation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F77EF2-D2C2-0083-DF4B-3A95BFD0BD41}"/>
              </a:ext>
            </a:extLst>
          </p:cNvPr>
          <p:cNvGrpSpPr/>
          <p:nvPr/>
        </p:nvGrpSpPr>
        <p:grpSpPr>
          <a:xfrm>
            <a:off x="696385" y="1535204"/>
            <a:ext cx="10454189" cy="5745490"/>
            <a:chOff x="1078301" y="1578336"/>
            <a:chExt cx="9388415" cy="5279664"/>
          </a:xfrm>
        </p:grpSpPr>
        <p:pic>
          <p:nvPicPr>
            <p:cNvPr id="5" name="Years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4D52F6A-890C-2328-A6EE-E0645E30A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6" name="main arrow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1059C0C3-E4C5-0C85-EC4C-8AA0521C7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7" name="top blue" descr="A picture containing silhouette, night sky&#10;&#10;Description automatically generated">
              <a:extLst>
                <a:ext uri="{FF2B5EF4-FFF2-40B4-BE49-F238E27FC236}">
                  <a16:creationId xmlns:a16="http://schemas.microsoft.com/office/drawing/2014/main" id="{DFF506F0-94F5-DF33-099E-D50E50E7D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8" name="purple" descr="A picture containing silhouette, night sky&#10;&#10;Description automatically generated">
              <a:extLst>
                <a:ext uri="{FF2B5EF4-FFF2-40B4-BE49-F238E27FC236}">
                  <a16:creationId xmlns:a16="http://schemas.microsoft.com/office/drawing/2014/main" id="{D5481BF0-C38E-5059-2CD4-D23EF8F5C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10" name="green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651DC0D-3EFF-A5F8-4155-59F4B8713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11" name="bottom red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9747967-3EF2-F803-BCDC-3A26F6E45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12" name="top red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F85D6AB-85B5-E653-D7EB-CC680E54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13" name="bottom blue">
              <a:extLst>
                <a:ext uri="{FF2B5EF4-FFF2-40B4-BE49-F238E27FC236}">
                  <a16:creationId xmlns:a16="http://schemas.microsoft.com/office/drawing/2014/main" id="{E682F0EA-934F-8F11-40F6-AD66882C9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3E5A-1F07-443A-92FA-62E5474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279311"/>
            <a:ext cx="11426372" cy="1913073"/>
          </a:xfrm>
        </p:spPr>
        <p:txBody>
          <a:bodyPr/>
          <a:lstStyle/>
          <a:p>
            <a:r>
              <a:rPr lang="en-US" dirty="0"/>
              <a:t>Optimize heterogenous hardware utilization on HPC systems</a:t>
            </a:r>
          </a:p>
          <a:p>
            <a:r>
              <a:rPr lang="en-US" dirty="0"/>
              <a:t>Develop domain decomposition techniques to enhance parallel performance</a:t>
            </a:r>
          </a:p>
          <a:p>
            <a:r>
              <a:rPr lang="en-US" dirty="0"/>
              <a:t>Use Machine Learning to optimize parameter tuning for hardware allocation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5B0FCA-5839-3A25-2A4E-C42C2F982F78}"/>
              </a:ext>
            </a:extLst>
          </p:cNvPr>
          <p:cNvGrpSpPr/>
          <p:nvPr/>
        </p:nvGrpSpPr>
        <p:grpSpPr>
          <a:xfrm>
            <a:off x="696385" y="1535204"/>
            <a:ext cx="10454189" cy="5745490"/>
            <a:chOff x="1078301" y="1578336"/>
            <a:chExt cx="9388415" cy="5279664"/>
          </a:xfrm>
        </p:grpSpPr>
        <p:pic>
          <p:nvPicPr>
            <p:cNvPr id="19" name="Years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BB209C0-A6EC-9D29-E228-F5F19FAD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20" name="main arrow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06BAB1C3-C582-8E32-93ED-DD6AB8C60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21" name="top blue" descr="A picture containing silhouette, night sky&#10;&#10;Description automatically generated">
              <a:extLst>
                <a:ext uri="{FF2B5EF4-FFF2-40B4-BE49-F238E27FC236}">
                  <a16:creationId xmlns:a16="http://schemas.microsoft.com/office/drawing/2014/main" id="{93E0966A-1671-46D9-AF0C-AFCEAD23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22" name="purple" descr="A picture containing silhouette, night sky&#10;&#10;Description automatically generated">
              <a:extLst>
                <a:ext uri="{FF2B5EF4-FFF2-40B4-BE49-F238E27FC236}">
                  <a16:creationId xmlns:a16="http://schemas.microsoft.com/office/drawing/2014/main" id="{8387153D-11EB-EFCB-10AB-572A9387E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23" name="green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205CBA4-53DF-052E-6679-154B84F03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24" name="bottom red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9F2814C-EF0A-020A-C922-56718A687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25" name="top red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4886BDB-8182-3053-3F53-F382611C4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  <p:pic>
          <p:nvPicPr>
            <p:cNvPr id="26" name="bottom blue">
              <a:extLst>
                <a:ext uri="{FF2B5EF4-FFF2-40B4-BE49-F238E27FC236}">
                  <a16:creationId xmlns:a16="http://schemas.microsoft.com/office/drawing/2014/main" id="{826589FC-CC3B-9E4A-85FD-AC578BAFD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01" y="1578336"/>
              <a:ext cx="9388415" cy="527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0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Domain Decomposition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3E5A-1F07-443A-92FA-62E5474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67542"/>
            <a:ext cx="5693229" cy="4408261"/>
          </a:xfrm>
        </p:spPr>
        <p:txBody>
          <a:bodyPr/>
          <a:lstStyle/>
          <a:p>
            <a:r>
              <a:rPr lang="en-US" dirty="0"/>
              <a:t>Subdomain Initialization</a:t>
            </a:r>
          </a:p>
          <a:p>
            <a:pPr lvl="1"/>
            <a:r>
              <a:rPr lang="en-US" dirty="0"/>
              <a:t>Domain is divided into subdomains when input file is created</a:t>
            </a:r>
          </a:p>
          <a:p>
            <a:r>
              <a:rPr lang="en-US" dirty="0"/>
              <a:t>Small-Scale Simulation</a:t>
            </a:r>
          </a:p>
          <a:p>
            <a:pPr lvl="1"/>
            <a:r>
              <a:rPr lang="en-US" dirty="0"/>
              <a:t>Analyze runtime of divided domain with 1 processor per subdomain</a:t>
            </a:r>
          </a:p>
          <a:p>
            <a:r>
              <a:rPr lang="en-US" dirty="0"/>
              <a:t>Processor Allocation</a:t>
            </a:r>
          </a:p>
          <a:p>
            <a:pPr lvl="1"/>
            <a:r>
              <a:rPr lang="en-US" dirty="0"/>
              <a:t>Processors are assigned non-uniformly to balance workload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5F08BB-BEF7-5B7A-384D-0B4FDCF3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19" y="1070410"/>
            <a:ext cx="4042514" cy="27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5C7459-5EBD-048B-2B2D-C01C2D3F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18" y="4161046"/>
            <a:ext cx="4044675" cy="10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84BA23-EFC5-8980-2593-AA2B5BF95D91}"/>
              </a:ext>
            </a:extLst>
          </p:cNvPr>
          <p:cNvSpPr/>
          <p:nvPr/>
        </p:nvSpPr>
        <p:spPr>
          <a:xfrm>
            <a:off x="8814445" y="6488668"/>
            <a:ext cx="337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Image Source: Ellis et al., 2019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0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Machine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3E5A-1F07-443A-92FA-62E5474B3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Subdomain &amp; resource allocation parameters are tuned manually</a:t>
            </a:r>
          </a:p>
          <a:p>
            <a:pPr lvl="1"/>
            <a:r>
              <a:rPr lang="en-US" dirty="0"/>
              <a:t>Processors per task, subdomain creation, memory allocation, etc.</a:t>
            </a:r>
          </a:p>
          <a:p>
            <a:r>
              <a:rPr lang="en-US" dirty="0"/>
              <a:t>Small-scale simulations can take on the order of hours to run</a:t>
            </a:r>
          </a:p>
          <a:p>
            <a:pPr lvl="1"/>
            <a:r>
              <a:rPr lang="en-US" dirty="0"/>
              <a:t>Must be repeated whenever any configuration settings change</a:t>
            </a:r>
          </a:p>
          <a:p>
            <a:r>
              <a:rPr lang="en-US" dirty="0"/>
              <a:t>Machine Learning for Domain Decomposition is promising</a:t>
            </a:r>
          </a:p>
          <a:p>
            <a:pPr lvl="1"/>
            <a:r>
              <a:rPr lang="en-US" dirty="0"/>
              <a:t>Small-scale particle output can be approximated by a series of functions</a:t>
            </a:r>
          </a:p>
          <a:p>
            <a:pPr lvl="1" fontAlgn="base"/>
            <a:r>
              <a:rPr lang="en-US" dirty="0"/>
              <a:t>Our unique problem requires a unique optimization tool</a:t>
            </a:r>
          </a:p>
        </p:txBody>
      </p:sp>
    </p:spTree>
    <p:extLst>
      <p:ext uri="{BB962C8B-B14F-4D97-AF65-F5344CB8AC3E}">
        <p14:creationId xmlns:p14="http://schemas.microsoft.com/office/powerpoint/2010/main" val="259744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Model for Computation Load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3E5A-1F07-443A-92FA-62E5474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67542"/>
            <a:ext cx="6791660" cy="4408261"/>
          </a:xfrm>
        </p:spPr>
        <p:txBody>
          <a:bodyPr/>
          <a:lstStyle/>
          <a:p>
            <a:r>
              <a:rPr lang="en-US" dirty="0"/>
              <a:t>Divide domain into N elementary spatial units</a:t>
            </a:r>
          </a:p>
          <a:p>
            <a:r>
              <a:rPr lang="en-US" dirty="0"/>
              <a:t>Create a vector </a:t>
            </a:r>
            <a:r>
              <a:rPr lang="en-US" b="1" dirty="0"/>
              <a:t>v</a:t>
            </a:r>
            <a:r>
              <a:rPr lang="en-US" dirty="0"/>
              <a:t> of computation-relevant data for each unit</a:t>
            </a:r>
          </a:p>
          <a:p>
            <a:pPr lvl="1"/>
            <a:r>
              <a:rPr lang="en-US" dirty="0"/>
              <a:t>Element composition, domain boundaries, etc.</a:t>
            </a:r>
          </a:p>
          <a:p>
            <a:r>
              <a:rPr lang="en-US" dirty="0"/>
              <a:t>Divide the domain into S subdomains according to user input</a:t>
            </a:r>
          </a:p>
          <a:p>
            <a:pPr lvl="1"/>
            <a:r>
              <a:rPr lang="en-US" dirty="0"/>
              <a:t>Assign each spatial unit to its subdomain</a:t>
            </a:r>
          </a:p>
          <a:p>
            <a:r>
              <a:rPr lang="en-US" dirty="0"/>
              <a:t>Add global parameters P from user input</a:t>
            </a:r>
          </a:p>
          <a:p>
            <a:pPr lvl="1"/>
            <a:r>
              <a:rPr lang="en-US" dirty="0"/>
              <a:t>Number of particles, cycles, etc.</a:t>
            </a:r>
          </a:p>
          <a:p>
            <a:r>
              <a:rPr lang="en-US" dirty="0"/>
              <a:t>From these inputs, predict a computation load L for each subdomain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DD3E5-6374-3DC9-21A4-800733BD6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96"/>
          <a:stretch/>
        </p:blipFill>
        <p:spPr>
          <a:xfrm>
            <a:off x="7289322" y="1061049"/>
            <a:ext cx="4162862" cy="30944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A04F03-55BC-ECCC-701B-DB903668479D}"/>
              </a:ext>
            </a:extLst>
          </p:cNvPr>
          <p:cNvSpPr/>
          <p:nvPr/>
        </p:nvSpPr>
        <p:spPr>
          <a:xfrm>
            <a:off x="8814445" y="6488668"/>
            <a:ext cx="337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Image Source: Ellis et al., 2019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02BEC-0E19-AE64-C701-3B12B9FD7F71}"/>
              </a:ext>
            </a:extLst>
          </p:cNvPr>
          <p:cNvSpPr txBox="1"/>
          <p:nvPr/>
        </p:nvSpPr>
        <p:spPr>
          <a:xfrm>
            <a:off x="7425348" y="3890514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3D Domain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84866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CC61-3F61-CD6B-2014-10F9CC71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Model for Computation Load Prediction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40653-575E-B3E2-E86A-37D1C2852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96"/>
          <a:stretch/>
        </p:blipFill>
        <p:spPr>
          <a:xfrm>
            <a:off x="7289322" y="1061049"/>
            <a:ext cx="4162862" cy="3094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F7C214-610C-871D-DAE6-76ABFFD1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925" y="4417806"/>
            <a:ext cx="1398967" cy="1440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282A04-45EE-C836-0DE5-EF7B5A551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4" t="50000" r="8157" b="25566"/>
          <a:stretch/>
        </p:blipFill>
        <p:spPr>
          <a:xfrm>
            <a:off x="5736299" y="5140987"/>
            <a:ext cx="466092" cy="333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F382A7-5374-0429-B90B-88CDA26BD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89" y="4417806"/>
            <a:ext cx="1401858" cy="1446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0F6C13-4704-2911-B742-312E02C2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64281"/>
            <a:ext cx="1398967" cy="1547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696499-7CB4-1305-1658-01844EFB3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4" y="746680"/>
            <a:ext cx="5219513" cy="6287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8F7C4F-7585-F3E0-0EF9-B2C1006EE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38" y="4452123"/>
            <a:ext cx="2475605" cy="3065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6E3082-0D9A-C9C4-7F6D-988C918C8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168" y="4798289"/>
            <a:ext cx="3006575" cy="3030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DDEF1B-9526-6A6B-C35F-6A43D18AD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81" y="1375417"/>
            <a:ext cx="1952898" cy="19719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BADEA64-76BF-2809-362E-6FBB64FB93DA}"/>
              </a:ext>
            </a:extLst>
          </p:cNvPr>
          <p:cNvSpPr txBox="1"/>
          <p:nvPr/>
        </p:nvSpPr>
        <p:spPr>
          <a:xfrm>
            <a:off x="3710049" y="49242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54FC30-08CD-95EC-C62E-087F5B4259E6}"/>
              </a:ext>
            </a:extLst>
          </p:cNvPr>
          <p:cNvSpPr txBox="1"/>
          <p:nvPr/>
        </p:nvSpPr>
        <p:spPr>
          <a:xfrm>
            <a:off x="5698305" y="491665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5194 0.2416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51 -0.27523 L -2.08333E-6 7.40741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-0.32546 L -3.125E-6 -0.0002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3E5-457A-4B95-9B85-6E7EAF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Challenge/Solution 1: Fixed Input &amp; Output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3E5A-1F07-443A-92FA-62E5474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67542"/>
            <a:ext cx="8847909" cy="4408261"/>
          </a:xfrm>
        </p:spPr>
        <p:txBody>
          <a:bodyPr/>
          <a:lstStyle/>
          <a:p>
            <a:r>
              <a:rPr lang="en-US" dirty="0"/>
              <a:t>Shift simulations only provide particle data/computation information per subdomain</a:t>
            </a:r>
          </a:p>
          <a:p>
            <a:pPr lvl="1"/>
            <a:r>
              <a:rPr lang="en-US" dirty="0"/>
              <a:t>Variable sized input/output; not good for computer vision algorithms</a:t>
            </a:r>
          </a:p>
          <a:p>
            <a:pPr lvl="1"/>
            <a:r>
              <a:rPr lang="en-US" dirty="0"/>
              <a:t>Without a fixed input/output, separate models would have to be trained on each subdomain division</a:t>
            </a:r>
          </a:p>
          <a:p>
            <a:pPr lvl="1"/>
            <a:r>
              <a:rPr lang="en-US" dirty="0"/>
              <a:t>Additionally, internal spatial data within subdomain is lost with Shift storage</a:t>
            </a:r>
          </a:p>
          <a:p>
            <a:r>
              <a:rPr lang="en-US" dirty="0"/>
              <a:t>Fixed Input: </a:t>
            </a:r>
            <a:r>
              <a:rPr lang="en-US" dirty="0" err="1"/>
              <a:t>NxN</a:t>
            </a:r>
            <a:r>
              <a:rPr lang="en-US" dirty="0"/>
              <a:t> matrix</a:t>
            </a:r>
          </a:p>
          <a:p>
            <a:pPr lvl="1"/>
            <a:r>
              <a:rPr lang="en-US" dirty="0"/>
              <a:t>Preserves relationship between elementary domain units as well as subdomains</a:t>
            </a:r>
          </a:p>
          <a:p>
            <a:pPr lvl="1"/>
            <a:r>
              <a:rPr lang="en-US" dirty="0"/>
              <a:t>Each row contains all units within a given subdomain</a:t>
            </a:r>
          </a:p>
          <a:p>
            <a:pPr lvl="1"/>
            <a:r>
              <a:rPr lang="en-US" dirty="0"/>
              <a:t>Each column contains a single elementary domain unit vector</a:t>
            </a:r>
          </a:p>
          <a:p>
            <a:r>
              <a:rPr lang="en-US" dirty="0"/>
              <a:t>Fixed Output: N-element array</a:t>
            </a:r>
          </a:p>
          <a:p>
            <a:pPr lvl="1"/>
            <a:r>
              <a:rPr lang="en-US" dirty="0"/>
              <a:t>Each element represents combined computational load of each subdomain</a:t>
            </a:r>
          </a:p>
          <a:p>
            <a:pPr lvl="1"/>
            <a:r>
              <a:rPr lang="en-US" dirty="0"/>
              <a:t>Includes neutrons travelling between subdomains, and communication overhead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C83BC4E-0C4F-02BC-2748-485E5EA7935A}"/>
              </a:ext>
            </a:extLst>
          </p:cNvPr>
          <p:cNvGrpSpPr/>
          <p:nvPr/>
        </p:nvGrpSpPr>
        <p:grpSpPr>
          <a:xfrm>
            <a:off x="9372600" y="3680460"/>
            <a:ext cx="2194560" cy="685800"/>
            <a:chOff x="9357360" y="3429000"/>
            <a:chExt cx="2194560" cy="685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BBC66F-A3CD-100D-CAE9-678565759692}"/>
                </a:ext>
              </a:extLst>
            </p:cNvPr>
            <p:cNvSpPr/>
            <p:nvPr/>
          </p:nvSpPr>
          <p:spPr>
            <a:xfrm>
              <a:off x="9357360" y="342900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517595-7963-6970-635A-9C505D33C65B}"/>
                </a:ext>
              </a:extLst>
            </p:cNvPr>
            <p:cNvSpPr/>
            <p:nvPr/>
          </p:nvSpPr>
          <p:spPr>
            <a:xfrm>
              <a:off x="9494520" y="342900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F9133F-69B6-47A4-25CD-B634104BF08C}"/>
                </a:ext>
              </a:extLst>
            </p:cNvPr>
            <p:cNvSpPr/>
            <p:nvPr/>
          </p:nvSpPr>
          <p:spPr>
            <a:xfrm>
              <a:off x="9631680" y="342900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444FC0-44A9-330E-561C-C3ECF3957B85}"/>
                </a:ext>
              </a:extLst>
            </p:cNvPr>
            <p:cNvSpPr/>
            <p:nvPr/>
          </p:nvSpPr>
          <p:spPr>
            <a:xfrm>
              <a:off x="9768840" y="356616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88923F-8A33-2F9C-D71D-75898F226A31}"/>
                </a:ext>
              </a:extLst>
            </p:cNvPr>
            <p:cNvSpPr/>
            <p:nvPr/>
          </p:nvSpPr>
          <p:spPr>
            <a:xfrm>
              <a:off x="9906000" y="356616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8DE3E0-FD74-8E72-7EB6-19539A1713E6}"/>
                </a:ext>
              </a:extLst>
            </p:cNvPr>
            <p:cNvSpPr/>
            <p:nvPr/>
          </p:nvSpPr>
          <p:spPr>
            <a:xfrm>
              <a:off x="10043160" y="356616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0581A4-450D-229E-1997-17D02B67A19F}"/>
                </a:ext>
              </a:extLst>
            </p:cNvPr>
            <p:cNvSpPr/>
            <p:nvPr/>
          </p:nvSpPr>
          <p:spPr>
            <a:xfrm>
              <a:off x="10180320" y="356616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5912EC-00E5-0472-7534-C62E0ABE917B}"/>
                </a:ext>
              </a:extLst>
            </p:cNvPr>
            <p:cNvSpPr/>
            <p:nvPr/>
          </p:nvSpPr>
          <p:spPr>
            <a:xfrm>
              <a:off x="10317480" y="370332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27C15-2831-FF6A-5B6A-A87D826CD187}"/>
                </a:ext>
              </a:extLst>
            </p:cNvPr>
            <p:cNvSpPr/>
            <p:nvPr/>
          </p:nvSpPr>
          <p:spPr>
            <a:xfrm>
              <a:off x="10454640" y="370332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E75AEF-F4E1-32FB-1A58-35D3CCFB60D0}"/>
                </a:ext>
              </a:extLst>
            </p:cNvPr>
            <p:cNvSpPr/>
            <p:nvPr/>
          </p:nvSpPr>
          <p:spPr>
            <a:xfrm>
              <a:off x="10591800" y="370332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F5A381-3594-FFC8-E57B-918B3DA8D756}"/>
                </a:ext>
              </a:extLst>
            </p:cNvPr>
            <p:cNvSpPr/>
            <p:nvPr/>
          </p:nvSpPr>
          <p:spPr>
            <a:xfrm>
              <a:off x="10728960" y="384048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8A1B27-2BD0-2908-E653-013AEDBCACCC}"/>
                </a:ext>
              </a:extLst>
            </p:cNvPr>
            <p:cNvSpPr/>
            <p:nvPr/>
          </p:nvSpPr>
          <p:spPr>
            <a:xfrm>
              <a:off x="10866120" y="384048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B32790-9713-E08A-0F57-6BCB6D34EB4E}"/>
                </a:ext>
              </a:extLst>
            </p:cNvPr>
            <p:cNvSpPr/>
            <p:nvPr/>
          </p:nvSpPr>
          <p:spPr>
            <a:xfrm>
              <a:off x="11003280" y="397764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2B6202-E486-5652-E592-DC9232F80881}"/>
                </a:ext>
              </a:extLst>
            </p:cNvPr>
            <p:cNvSpPr/>
            <p:nvPr/>
          </p:nvSpPr>
          <p:spPr>
            <a:xfrm>
              <a:off x="11140440" y="397764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E3F09E-958B-6D9C-817E-5A3EE571AE86}"/>
                </a:ext>
              </a:extLst>
            </p:cNvPr>
            <p:cNvSpPr/>
            <p:nvPr/>
          </p:nvSpPr>
          <p:spPr>
            <a:xfrm>
              <a:off x="11277600" y="397764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A9615A-DF5E-C53B-E9EC-F74F08465BC3}"/>
                </a:ext>
              </a:extLst>
            </p:cNvPr>
            <p:cNvSpPr/>
            <p:nvPr/>
          </p:nvSpPr>
          <p:spPr>
            <a:xfrm>
              <a:off x="11414760" y="3977640"/>
              <a:ext cx="13716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5993CD-4CB8-B020-88B3-A96A8A91C107}"/>
                </a:ext>
              </a:extLst>
            </p:cNvPr>
            <p:cNvSpPr/>
            <p:nvPr/>
          </p:nvSpPr>
          <p:spPr>
            <a:xfrm>
              <a:off x="976884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AC25CE-E2E7-6579-90A6-F7260ADF1278}"/>
                </a:ext>
              </a:extLst>
            </p:cNvPr>
            <p:cNvSpPr/>
            <p:nvPr/>
          </p:nvSpPr>
          <p:spPr>
            <a:xfrm>
              <a:off x="990600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4690DB-8CC4-24D5-DF55-DEFCB24FAE36}"/>
                </a:ext>
              </a:extLst>
            </p:cNvPr>
            <p:cNvSpPr/>
            <p:nvPr/>
          </p:nvSpPr>
          <p:spPr>
            <a:xfrm>
              <a:off x="1004316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E272F2-602B-39EA-AFF7-9134C9D8E339}"/>
                </a:ext>
              </a:extLst>
            </p:cNvPr>
            <p:cNvSpPr/>
            <p:nvPr/>
          </p:nvSpPr>
          <p:spPr>
            <a:xfrm>
              <a:off x="1018032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BD3C90-5B97-4358-9519-44948098531F}"/>
                </a:ext>
              </a:extLst>
            </p:cNvPr>
            <p:cNvSpPr/>
            <p:nvPr/>
          </p:nvSpPr>
          <p:spPr>
            <a:xfrm>
              <a:off x="935736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04FF8C-F2B5-9460-1B6A-D0EDCE8D71F0}"/>
                </a:ext>
              </a:extLst>
            </p:cNvPr>
            <p:cNvSpPr/>
            <p:nvPr/>
          </p:nvSpPr>
          <p:spPr>
            <a:xfrm>
              <a:off x="949452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595B8B-4DCF-3329-97F4-5E41BA7D6369}"/>
                </a:ext>
              </a:extLst>
            </p:cNvPr>
            <p:cNvSpPr/>
            <p:nvPr/>
          </p:nvSpPr>
          <p:spPr>
            <a:xfrm>
              <a:off x="963168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02CF6C-C10F-D6D6-6B8F-5587383EE4D8}"/>
                </a:ext>
              </a:extLst>
            </p:cNvPr>
            <p:cNvSpPr/>
            <p:nvPr/>
          </p:nvSpPr>
          <p:spPr>
            <a:xfrm>
              <a:off x="935736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BC6968D-FABE-6856-056D-50521AD7E169}"/>
                </a:ext>
              </a:extLst>
            </p:cNvPr>
            <p:cNvSpPr/>
            <p:nvPr/>
          </p:nvSpPr>
          <p:spPr>
            <a:xfrm>
              <a:off x="949452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AB6F2-C6C4-5EAE-A52B-36ACD46DF872}"/>
                </a:ext>
              </a:extLst>
            </p:cNvPr>
            <p:cNvSpPr/>
            <p:nvPr/>
          </p:nvSpPr>
          <p:spPr>
            <a:xfrm>
              <a:off x="963168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BC0072-1701-EA72-D0B6-80A80308DB46}"/>
                </a:ext>
              </a:extLst>
            </p:cNvPr>
            <p:cNvSpPr/>
            <p:nvPr/>
          </p:nvSpPr>
          <p:spPr>
            <a:xfrm>
              <a:off x="976884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F93168-116A-C694-C5A5-AEBD6F4F6212}"/>
                </a:ext>
              </a:extLst>
            </p:cNvPr>
            <p:cNvSpPr/>
            <p:nvPr/>
          </p:nvSpPr>
          <p:spPr>
            <a:xfrm>
              <a:off x="990600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581113-C30F-D7E5-CF56-0C9F645661EC}"/>
                </a:ext>
              </a:extLst>
            </p:cNvPr>
            <p:cNvSpPr/>
            <p:nvPr/>
          </p:nvSpPr>
          <p:spPr>
            <a:xfrm>
              <a:off x="1004316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6D958D-09C3-3173-A306-A72D9F407AFB}"/>
                </a:ext>
              </a:extLst>
            </p:cNvPr>
            <p:cNvSpPr/>
            <p:nvPr/>
          </p:nvSpPr>
          <p:spPr>
            <a:xfrm>
              <a:off x="1018032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F08035-571A-32C4-C7A5-AFA3E8A7C5FC}"/>
                </a:ext>
              </a:extLst>
            </p:cNvPr>
            <p:cNvSpPr/>
            <p:nvPr/>
          </p:nvSpPr>
          <p:spPr>
            <a:xfrm>
              <a:off x="976884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0705F0B-C198-72AD-2BFD-4B4C26320517}"/>
                </a:ext>
              </a:extLst>
            </p:cNvPr>
            <p:cNvSpPr/>
            <p:nvPr/>
          </p:nvSpPr>
          <p:spPr>
            <a:xfrm>
              <a:off x="990600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C9F2C43-AB7C-5EBE-610B-61AE60E6D41D}"/>
                </a:ext>
              </a:extLst>
            </p:cNvPr>
            <p:cNvSpPr/>
            <p:nvPr/>
          </p:nvSpPr>
          <p:spPr>
            <a:xfrm>
              <a:off x="1004316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6AF824-FE37-E241-F063-D97F9B8B4D24}"/>
                </a:ext>
              </a:extLst>
            </p:cNvPr>
            <p:cNvSpPr/>
            <p:nvPr/>
          </p:nvSpPr>
          <p:spPr>
            <a:xfrm>
              <a:off x="1018032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08F7FE-3BE6-2482-9316-88DE36540990}"/>
                </a:ext>
              </a:extLst>
            </p:cNvPr>
            <p:cNvSpPr/>
            <p:nvPr/>
          </p:nvSpPr>
          <p:spPr>
            <a:xfrm>
              <a:off x="935736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D85896B-22D8-D160-3F20-EA9DB2346785}"/>
                </a:ext>
              </a:extLst>
            </p:cNvPr>
            <p:cNvSpPr/>
            <p:nvPr/>
          </p:nvSpPr>
          <p:spPr>
            <a:xfrm>
              <a:off x="949452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A6F53A-FCDB-54A3-C1CC-5AA199FD553E}"/>
                </a:ext>
              </a:extLst>
            </p:cNvPr>
            <p:cNvSpPr/>
            <p:nvPr/>
          </p:nvSpPr>
          <p:spPr>
            <a:xfrm>
              <a:off x="963168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67390E-1AF6-A76E-72CB-049E94D521AE}"/>
                </a:ext>
              </a:extLst>
            </p:cNvPr>
            <p:cNvSpPr/>
            <p:nvPr/>
          </p:nvSpPr>
          <p:spPr>
            <a:xfrm>
              <a:off x="976884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60C163-27BF-7471-B794-DE04FA231C9F}"/>
                </a:ext>
              </a:extLst>
            </p:cNvPr>
            <p:cNvSpPr/>
            <p:nvPr/>
          </p:nvSpPr>
          <p:spPr>
            <a:xfrm>
              <a:off x="990600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98A5A5F-3A59-9016-C1E2-8A00D07EC547}"/>
                </a:ext>
              </a:extLst>
            </p:cNvPr>
            <p:cNvSpPr/>
            <p:nvPr/>
          </p:nvSpPr>
          <p:spPr>
            <a:xfrm>
              <a:off x="1004316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C750AF-DA73-0009-D3F4-DF5FFD5E2148}"/>
                </a:ext>
              </a:extLst>
            </p:cNvPr>
            <p:cNvSpPr/>
            <p:nvPr/>
          </p:nvSpPr>
          <p:spPr>
            <a:xfrm>
              <a:off x="1018032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F8C88D-4A7F-7E2D-474A-DEA33CABFD79}"/>
                </a:ext>
              </a:extLst>
            </p:cNvPr>
            <p:cNvSpPr/>
            <p:nvPr/>
          </p:nvSpPr>
          <p:spPr>
            <a:xfrm>
              <a:off x="935736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556D97-559E-ACA4-9A8E-13258ECB2D39}"/>
                </a:ext>
              </a:extLst>
            </p:cNvPr>
            <p:cNvSpPr/>
            <p:nvPr/>
          </p:nvSpPr>
          <p:spPr>
            <a:xfrm>
              <a:off x="949452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70D33E-3C41-9CA9-7998-E307761C5919}"/>
                </a:ext>
              </a:extLst>
            </p:cNvPr>
            <p:cNvSpPr/>
            <p:nvPr/>
          </p:nvSpPr>
          <p:spPr>
            <a:xfrm>
              <a:off x="963168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BC6708-BA98-CEC8-08D6-E93C3CB34D49}"/>
                </a:ext>
              </a:extLst>
            </p:cNvPr>
            <p:cNvSpPr/>
            <p:nvPr/>
          </p:nvSpPr>
          <p:spPr>
            <a:xfrm>
              <a:off x="1031748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833429E-930E-977E-0E0E-B86F291B1579}"/>
                </a:ext>
              </a:extLst>
            </p:cNvPr>
            <p:cNvSpPr/>
            <p:nvPr/>
          </p:nvSpPr>
          <p:spPr>
            <a:xfrm>
              <a:off x="1045464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942718-7F11-48DB-5E41-ED9D0DA9BA67}"/>
                </a:ext>
              </a:extLst>
            </p:cNvPr>
            <p:cNvSpPr/>
            <p:nvPr/>
          </p:nvSpPr>
          <p:spPr>
            <a:xfrm>
              <a:off x="1059180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348CF1-633C-9D5B-8BBA-7B30C6E48013}"/>
                </a:ext>
              </a:extLst>
            </p:cNvPr>
            <p:cNvSpPr/>
            <p:nvPr/>
          </p:nvSpPr>
          <p:spPr>
            <a:xfrm>
              <a:off x="1031748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81FB6B8-2A4F-046D-39EB-6F7DA62D9FB6}"/>
                </a:ext>
              </a:extLst>
            </p:cNvPr>
            <p:cNvSpPr/>
            <p:nvPr/>
          </p:nvSpPr>
          <p:spPr>
            <a:xfrm>
              <a:off x="1045464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F2743DF-FF10-B66F-161C-C68BCA4A6AB3}"/>
                </a:ext>
              </a:extLst>
            </p:cNvPr>
            <p:cNvSpPr/>
            <p:nvPr/>
          </p:nvSpPr>
          <p:spPr>
            <a:xfrm>
              <a:off x="1059180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5471280-5D12-42FC-6D79-F361C5A9BE06}"/>
                </a:ext>
              </a:extLst>
            </p:cNvPr>
            <p:cNvSpPr/>
            <p:nvPr/>
          </p:nvSpPr>
          <p:spPr>
            <a:xfrm>
              <a:off x="1031748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4D84F9E-C735-3871-F1C6-14B4AA549402}"/>
                </a:ext>
              </a:extLst>
            </p:cNvPr>
            <p:cNvSpPr/>
            <p:nvPr/>
          </p:nvSpPr>
          <p:spPr>
            <a:xfrm>
              <a:off x="1045464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C822E64-6AF2-7A72-1112-E182D39D57F7}"/>
                </a:ext>
              </a:extLst>
            </p:cNvPr>
            <p:cNvSpPr/>
            <p:nvPr/>
          </p:nvSpPr>
          <p:spPr>
            <a:xfrm>
              <a:off x="1059180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F109CD7-E19F-BB48-4F67-AB9DE43DB338}"/>
                </a:ext>
              </a:extLst>
            </p:cNvPr>
            <p:cNvSpPr/>
            <p:nvPr/>
          </p:nvSpPr>
          <p:spPr>
            <a:xfrm>
              <a:off x="1031748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591587D-23BC-3976-EE84-DC0364B730A8}"/>
                </a:ext>
              </a:extLst>
            </p:cNvPr>
            <p:cNvSpPr/>
            <p:nvPr/>
          </p:nvSpPr>
          <p:spPr>
            <a:xfrm>
              <a:off x="1045464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FBA1898-3D31-55AF-7B55-71BE5102C989}"/>
                </a:ext>
              </a:extLst>
            </p:cNvPr>
            <p:cNvSpPr/>
            <p:nvPr/>
          </p:nvSpPr>
          <p:spPr>
            <a:xfrm>
              <a:off x="1059180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B06D30C-B551-A33E-5C69-31CC14BA757E}"/>
                </a:ext>
              </a:extLst>
            </p:cNvPr>
            <p:cNvSpPr/>
            <p:nvPr/>
          </p:nvSpPr>
          <p:spPr>
            <a:xfrm>
              <a:off x="1072896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5A07F32-72B7-3063-D3B2-D64AA5BDFDC5}"/>
                </a:ext>
              </a:extLst>
            </p:cNvPr>
            <p:cNvSpPr/>
            <p:nvPr/>
          </p:nvSpPr>
          <p:spPr>
            <a:xfrm>
              <a:off x="1086612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950862A-C5E5-F36F-BB2C-456086AA108E}"/>
                </a:ext>
              </a:extLst>
            </p:cNvPr>
            <p:cNvSpPr/>
            <p:nvPr/>
          </p:nvSpPr>
          <p:spPr>
            <a:xfrm>
              <a:off x="1072896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B6D8578-9B2D-95D0-8286-B6A7785E843C}"/>
                </a:ext>
              </a:extLst>
            </p:cNvPr>
            <p:cNvSpPr/>
            <p:nvPr/>
          </p:nvSpPr>
          <p:spPr>
            <a:xfrm>
              <a:off x="1086612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18A7C8D-B6AC-F663-58DC-D0E248AC7C90}"/>
                </a:ext>
              </a:extLst>
            </p:cNvPr>
            <p:cNvSpPr/>
            <p:nvPr/>
          </p:nvSpPr>
          <p:spPr>
            <a:xfrm>
              <a:off x="1072896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5F465EB-9082-6E5B-45FF-77FAE1CAA8B7}"/>
                </a:ext>
              </a:extLst>
            </p:cNvPr>
            <p:cNvSpPr/>
            <p:nvPr/>
          </p:nvSpPr>
          <p:spPr>
            <a:xfrm>
              <a:off x="1086612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50B2369-3607-FE3B-7EA1-0081B7A78F3B}"/>
                </a:ext>
              </a:extLst>
            </p:cNvPr>
            <p:cNvSpPr/>
            <p:nvPr/>
          </p:nvSpPr>
          <p:spPr>
            <a:xfrm>
              <a:off x="1072896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D859CD5-F411-C6F8-82D5-5594256A6BE7}"/>
                </a:ext>
              </a:extLst>
            </p:cNvPr>
            <p:cNvSpPr/>
            <p:nvPr/>
          </p:nvSpPr>
          <p:spPr>
            <a:xfrm>
              <a:off x="10866120" y="397764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F9B0113-9F9B-A53C-32DA-FE5ADF4C030C}"/>
                </a:ext>
              </a:extLst>
            </p:cNvPr>
            <p:cNvSpPr/>
            <p:nvPr/>
          </p:nvSpPr>
          <p:spPr>
            <a:xfrm>
              <a:off x="1141476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EAC12F9-942F-D5D1-CF63-9461118F8752}"/>
                </a:ext>
              </a:extLst>
            </p:cNvPr>
            <p:cNvSpPr/>
            <p:nvPr/>
          </p:nvSpPr>
          <p:spPr>
            <a:xfrm>
              <a:off x="1100328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F8144BE-C526-8091-BDBB-48DFCEA45FAB}"/>
                </a:ext>
              </a:extLst>
            </p:cNvPr>
            <p:cNvSpPr/>
            <p:nvPr/>
          </p:nvSpPr>
          <p:spPr>
            <a:xfrm>
              <a:off x="1114044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B5A9E48-59EB-F790-934A-5A84F1D39E11}"/>
                </a:ext>
              </a:extLst>
            </p:cNvPr>
            <p:cNvSpPr/>
            <p:nvPr/>
          </p:nvSpPr>
          <p:spPr>
            <a:xfrm>
              <a:off x="11277600" y="342900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3807DA-CB8E-5C8C-90F0-82238FE72037}"/>
                </a:ext>
              </a:extLst>
            </p:cNvPr>
            <p:cNvSpPr/>
            <p:nvPr/>
          </p:nvSpPr>
          <p:spPr>
            <a:xfrm>
              <a:off x="1100328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04238CB-FA9F-8857-A025-97A1E36FB0C1}"/>
                </a:ext>
              </a:extLst>
            </p:cNvPr>
            <p:cNvSpPr/>
            <p:nvPr/>
          </p:nvSpPr>
          <p:spPr>
            <a:xfrm>
              <a:off x="1114044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BB72ACF-9D21-1AA4-3719-194A29D59C36}"/>
                </a:ext>
              </a:extLst>
            </p:cNvPr>
            <p:cNvSpPr/>
            <p:nvPr/>
          </p:nvSpPr>
          <p:spPr>
            <a:xfrm>
              <a:off x="1127760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684BA0-2664-4A60-15F0-6FFA23B0716A}"/>
                </a:ext>
              </a:extLst>
            </p:cNvPr>
            <p:cNvSpPr/>
            <p:nvPr/>
          </p:nvSpPr>
          <p:spPr>
            <a:xfrm>
              <a:off x="1141476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E435B8A-C83E-E041-F0FB-F8FF778531C9}"/>
                </a:ext>
              </a:extLst>
            </p:cNvPr>
            <p:cNvSpPr/>
            <p:nvPr/>
          </p:nvSpPr>
          <p:spPr>
            <a:xfrm>
              <a:off x="11414760" y="356616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56B20D6-DB68-45CB-D301-9F9F0446EB09}"/>
                </a:ext>
              </a:extLst>
            </p:cNvPr>
            <p:cNvSpPr/>
            <p:nvPr/>
          </p:nvSpPr>
          <p:spPr>
            <a:xfrm>
              <a:off x="1100328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1CA8AAB-0623-CF71-5B76-2019D57A0AE2}"/>
                </a:ext>
              </a:extLst>
            </p:cNvPr>
            <p:cNvSpPr/>
            <p:nvPr/>
          </p:nvSpPr>
          <p:spPr>
            <a:xfrm>
              <a:off x="1114044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DC809C6-9C97-6705-1B6D-CF31AB2D30DD}"/>
                </a:ext>
              </a:extLst>
            </p:cNvPr>
            <p:cNvSpPr/>
            <p:nvPr/>
          </p:nvSpPr>
          <p:spPr>
            <a:xfrm>
              <a:off x="11277600" y="370332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A3444CC-2F81-595B-8208-73CC9B00619E}"/>
                </a:ext>
              </a:extLst>
            </p:cNvPr>
            <p:cNvSpPr/>
            <p:nvPr/>
          </p:nvSpPr>
          <p:spPr>
            <a:xfrm>
              <a:off x="1141476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25D8B2D-85B5-0176-2BEC-D9B05B2FF728}"/>
                </a:ext>
              </a:extLst>
            </p:cNvPr>
            <p:cNvSpPr/>
            <p:nvPr/>
          </p:nvSpPr>
          <p:spPr>
            <a:xfrm>
              <a:off x="1100328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0EC2798-EDA6-3B61-5CF2-C3CDBD8CF84D}"/>
                </a:ext>
              </a:extLst>
            </p:cNvPr>
            <p:cNvSpPr/>
            <p:nvPr/>
          </p:nvSpPr>
          <p:spPr>
            <a:xfrm>
              <a:off x="1114044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502D6D6-FA1B-3328-DD96-FAF151B92DC2}"/>
                </a:ext>
              </a:extLst>
            </p:cNvPr>
            <p:cNvSpPr/>
            <p:nvPr/>
          </p:nvSpPr>
          <p:spPr>
            <a:xfrm>
              <a:off x="11277600" y="3840480"/>
              <a:ext cx="1371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5211248E-A359-54C4-B27A-3AE025D17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14" t="50000" r="8157" b="25566"/>
          <a:stretch/>
        </p:blipFill>
        <p:spPr>
          <a:xfrm>
            <a:off x="10253346" y="4503420"/>
            <a:ext cx="466092" cy="33371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B353A70-9FD4-EE01-A756-8E6AC4ED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14" t="50000" r="8157" b="25566"/>
          <a:stretch/>
        </p:blipFill>
        <p:spPr>
          <a:xfrm rot="16200000">
            <a:off x="11600034" y="3844434"/>
            <a:ext cx="466092" cy="3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1058"/>
      </p:ext>
    </p:extLst>
  </p:cSld>
  <p:clrMapOvr>
    <a:masterClrMapping/>
  </p:clrMapOvr>
</p:sld>
</file>

<file path=ppt/theme/theme1.xml><?xml version="1.0" encoding="utf-8"?>
<a:theme xmlns:a="http://schemas.openxmlformats.org/drawingml/2006/main" name="cement_orange_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5A11"/>
      </a:accent1>
      <a:accent2>
        <a:srgbClr val="FAEFEA"/>
      </a:accent2>
      <a:accent3>
        <a:srgbClr val="757070"/>
      </a:accent3>
      <a:accent4>
        <a:srgbClr val="C55A11"/>
      </a:accent4>
      <a:accent5>
        <a:srgbClr val="C55A11"/>
      </a:accent5>
      <a:accent6>
        <a:srgbClr val="C55A1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ment_orange_theme" id="{FB7C661A-3F36-401C-90DC-3C1ADCCD91FE}" vid="{C8073B22-F2E6-4040-BC5C-9922886DA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20665</TotalTime>
  <Words>906</Words>
  <Application>Microsoft Macintosh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cement_orange_theme</vt:lpstr>
      <vt:lpstr>Neurons for Neutrons: Preliminary Results of Predicting SMR Computation Load with Machine Learning</vt:lpstr>
      <vt:lpstr>Summary</vt:lpstr>
      <vt:lpstr>Research Objectives</vt:lpstr>
      <vt:lpstr>Research Objectives</vt:lpstr>
      <vt:lpstr>Current Domain Decomposition Method</vt:lpstr>
      <vt:lpstr>Why Machine Learning?</vt:lpstr>
      <vt:lpstr>Creating a Model for Computation Load Prediction</vt:lpstr>
      <vt:lpstr>Creating a Model for Computation Load Prediction</vt:lpstr>
      <vt:lpstr>Challenge/Solution 1: Fixed Input &amp; Output Size</vt:lpstr>
      <vt:lpstr>Current Model Input View</vt:lpstr>
      <vt:lpstr>Current Model Input View</vt:lpstr>
      <vt:lpstr>Current Model Input View</vt:lpstr>
      <vt:lpstr>Challenge/Solution 2: Generating Dataset</vt:lpstr>
      <vt:lpstr>Current Model Performance</vt:lpstr>
      <vt:lpstr>Next Steps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Reynolds</dc:creator>
  <cp:lastModifiedBy>Lizhong Chen</cp:lastModifiedBy>
  <cp:revision>32</cp:revision>
  <dcterms:created xsi:type="dcterms:W3CDTF">2021-09-09T14:45:18Z</dcterms:created>
  <dcterms:modified xsi:type="dcterms:W3CDTF">2022-10-05T22:26:17Z</dcterms:modified>
</cp:coreProperties>
</file>